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902" r:id="rId2"/>
    <p:sldId id="1011" r:id="rId3"/>
    <p:sldId id="1115" r:id="rId4"/>
    <p:sldId id="1114" r:id="rId5"/>
    <p:sldId id="1098" r:id="rId6"/>
    <p:sldId id="1099" r:id="rId7"/>
    <p:sldId id="1100" r:id="rId8"/>
    <p:sldId id="1113" r:id="rId9"/>
    <p:sldId id="1101" r:id="rId10"/>
    <p:sldId id="1103" r:id="rId11"/>
    <p:sldId id="1105" r:id="rId12"/>
    <p:sldId id="1102" r:id="rId13"/>
    <p:sldId id="1104" r:id="rId14"/>
    <p:sldId id="1107" r:id="rId15"/>
    <p:sldId id="1106" r:id="rId16"/>
    <p:sldId id="1110" r:id="rId17"/>
    <p:sldId id="1111" r:id="rId18"/>
    <p:sldId id="1036" r:id="rId19"/>
    <p:sldId id="1112" r:id="rId20"/>
    <p:sldId id="1003" r:id="rId21"/>
    <p:sldId id="826" r:id="rId22"/>
    <p:sldId id="1116" r:id="rId23"/>
    <p:sldId id="94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07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6C84-1178-462A-A52A-E548F41C2EB7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3AEA2-F166-46E7-95BA-AD559D0EBBCF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F72E-4F6F-4EAD-B1E7-FF142F8748F2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9DC5CB6-1FAA-4444-BE7D-F0D296C849A3}" type="datetime1">
              <a:rPr lang="en-US" smtClean="0"/>
              <a:t>7/25/2024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66044-5310-4917-A7D6-90C2CE0039D4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95A1-599F-40DC-B005-1A384800F3BE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13C-6D7F-4BA5-90CA-A23BB6497DA7}" type="datetime1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36F3-3A51-450E-B09D-F025E8D2A49E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F3F0E-839D-4394-9E67-A7FD58B3DAE5}" type="datetime1">
              <a:rPr lang="en-US" smtClean="0"/>
              <a:t>7/25/2024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9D1F7-CD7A-46F9-8580-3FC23FB59B90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3359-DCAA-4BCE-824B-6B24F92E9A3C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A7C9B-A9CB-460C-87AA-F22AB3FD39C3}" type="datetime1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  <p:bldP spid="7" grpId="18" animBg="1"/>
      <p:bldP spid="7" grpId="19" animBg="1"/>
      <p:bldP spid="7" grpId="20" animBg="1"/>
      <p:bldP spid="7" grpId="21" animBg="1"/>
      <p:bldP spid="7" grpId="22" animBg="1"/>
      <p:bldP spid="7" grpId="23" animBg="1"/>
      <p:bldP spid="7" grpId="24" animBg="1"/>
      <p:bldP spid="7" grpId="25" animBg="1"/>
      <p:bldP spid="7" grpId="26" animBg="1"/>
      <p:bldP spid="7" grpId="27" animBg="1"/>
      <p:bldP spid="7" grpId="28" animBg="1"/>
      <p:bldP spid="7" grpId="29" animBg="1"/>
      <p:bldP spid="7" grpId="30" animBg="1"/>
      <p:bldP spid="7" grpId="31" animBg="1"/>
      <p:bldP spid="7" grpId="32" animBg="1"/>
      <p:bldP spid="7" grpId="33" animBg="1"/>
      <p:bldP spid="7" grpId="34" animBg="1"/>
      <p:bldP spid="7" grpId="35" animBg="1"/>
      <p:bldP spid="7" grpId="36" animBg="1"/>
      <p:bldP spid="7" grpId="37" animBg="1"/>
      <p:bldP spid="7" grpId="38" animBg="1"/>
      <p:bldP spid="7" grpId="39" animBg="1"/>
      <p:bldP spid="7" grpId="40" animBg="1"/>
      <p:bldP spid="7" grpId="41" animBg="1"/>
      <p:bldP spid="7" grpId="42" animBg="1"/>
      <p:bldP spid="7" grpId="43" animBg="1"/>
      <p:bldP spid="7" grpId="44" animBg="1"/>
      <p:bldP spid="7" grpId="45" animBg="1"/>
      <p:bldP spid="7" grpId="46" animBg="1"/>
      <p:bldP spid="7" grpId="47" animBg="1"/>
      <p:bldP spid="7" grpId="48" animBg="1"/>
      <p:bldP spid="7" grpId="49" animBg="1"/>
      <p:bldP spid="7" grpId="50" animBg="1"/>
      <p:bldP spid="7" grpId="51" animBg="1"/>
      <p:bldP spid="7" grpId="52" animBg="1"/>
      <p:bldP spid="7" grpId="53" animBg="1"/>
      <p:bldP spid="7" grpId="54" animBg="1"/>
      <p:bldP spid="7" grpId="55" animBg="1"/>
      <p:bldP spid="7" grpId="56" animBg="1"/>
      <p:bldP spid="7" grpId="57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8.png"/><Relationship Id="rId21" Type="http://schemas.openxmlformats.org/officeDocument/2006/relationships/image" Target="../media/image51.png"/><Relationship Id="rId7" Type="http://schemas.openxmlformats.org/officeDocument/2006/relationships/image" Target="../media/image370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0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390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video" Target="../media/media1.mp4"/><Relationship Id="rId16" Type="http://schemas.openxmlformats.org/officeDocument/2006/relationships/image" Target="../media/image22.png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360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70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11" Type="http://schemas.openxmlformats.org/officeDocument/2006/relationships/image" Target="../media/image75.png"/><Relationship Id="rId5" Type="http://schemas.openxmlformats.org/officeDocument/2006/relationships/image" Target="../media/image7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380.png"/><Relationship Id="rId1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umptionsofphysics.org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13" Type="http://schemas.openxmlformats.org/officeDocument/2006/relationships/image" Target="../media/image171.png"/><Relationship Id="rId18" Type="http://schemas.openxmlformats.org/officeDocument/2006/relationships/image" Target="../media/image178.png"/><Relationship Id="rId26" Type="http://schemas.openxmlformats.org/officeDocument/2006/relationships/image" Target="../media/image188.png"/><Relationship Id="rId3" Type="http://schemas.openxmlformats.org/officeDocument/2006/relationships/image" Target="../media/image159.png"/><Relationship Id="rId21" Type="http://schemas.openxmlformats.org/officeDocument/2006/relationships/image" Target="../media/image183.png"/><Relationship Id="rId7" Type="http://schemas.openxmlformats.org/officeDocument/2006/relationships/image" Target="../media/image1640.png"/><Relationship Id="rId12" Type="http://schemas.openxmlformats.org/officeDocument/2006/relationships/image" Target="../media/image169.png"/><Relationship Id="rId17" Type="http://schemas.openxmlformats.org/officeDocument/2006/relationships/image" Target="../media/image177.png"/><Relationship Id="rId25" Type="http://schemas.openxmlformats.org/officeDocument/2006/relationships/image" Target="../media/image620.png"/><Relationship Id="rId2" Type="http://schemas.openxmlformats.org/officeDocument/2006/relationships/image" Target="../media/image96.png"/><Relationship Id="rId16" Type="http://schemas.openxmlformats.org/officeDocument/2006/relationships/image" Target="../media/image176.png"/><Relationship Id="rId20" Type="http://schemas.openxmlformats.org/officeDocument/2006/relationships/image" Target="../media/image182.png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0.png"/><Relationship Id="rId11" Type="http://schemas.openxmlformats.org/officeDocument/2006/relationships/image" Target="../media/image1680.png"/><Relationship Id="rId24" Type="http://schemas.openxmlformats.org/officeDocument/2006/relationships/image" Target="../media/image186.png"/><Relationship Id="rId5" Type="http://schemas.openxmlformats.org/officeDocument/2006/relationships/image" Target="../media/image1620.png"/><Relationship Id="rId15" Type="http://schemas.openxmlformats.org/officeDocument/2006/relationships/image" Target="../media/image175.png"/><Relationship Id="rId23" Type="http://schemas.openxmlformats.org/officeDocument/2006/relationships/image" Target="../media/image185.png"/><Relationship Id="rId28" Type="http://schemas.openxmlformats.org/officeDocument/2006/relationships/image" Target="../media/image191.png"/><Relationship Id="rId19" Type="http://schemas.openxmlformats.org/officeDocument/2006/relationships/image" Target="../media/image179.png"/><Relationship Id="rId31" Type="http://schemas.openxmlformats.org/officeDocument/2006/relationships/image" Target="../media/image97.png"/><Relationship Id="rId4" Type="http://schemas.openxmlformats.org/officeDocument/2006/relationships/image" Target="../media/image161.png"/><Relationship Id="rId14" Type="http://schemas.openxmlformats.org/officeDocument/2006/relationships/image" Target="../media/image174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6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ssumptionsofphysics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@AssumptionsofPhysicsResearch" TargetMode="External"/><Relationship Id="rId5" Type="http://schemas.openxmlformats.org/officeDocument/2006/relationships/hyperlink" Target="https://www.youtube.com/@gcarcassi" TargetMode="External"/><Relationship Id="rId4" Type="http://schemas.openxmlformats.org/officeDocument/2006/relationships/hyperlink" Target="https://assumptionsofphysics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Non-additive measures for quantum probability?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Gabriele Carcassi and Christine Aidala</a:t>
            </a:r>
          </a:p>
          <a:p>
            <a:r>
              <a:rPr lang="en-US" dirty="0"/>
              <a:t>University of Michigan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3B282-B60D-F050-14D2-1D5F10EE9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491460"/>
            <a:ext cx="1891314" cy="2016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C57BA3-71D1-2BCA-12FE-9D15B06F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62" y="4929104"/>
            <a:ext cx="3453413" cy="14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2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9A800F-9E6F-BBE4-1024-E8F582B7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2AD02-69A3-EC48-BF71-DB4DC5F4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677CF-FF5B-1B72-9198-EEA2CB4DD79B}"/>
              </a:ext>
            </a:extLst>
          </p:cNvPr>
          <p:cNvSpPr txBox="1"/>
          <p:nvPr/>
        </p:nvSpPr>
        <p:spPr>
          <a:xfrm>
            <a:off x="0" y="23253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General structure for space of ensembles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FC13-961C-D4F6-B086-B67925DFA746}"/>
              </a:ext>
            </a:extLst>
          </p:cNvPr>
          <p:cNvSpPr txBox="1"/>
          <p:nvPr/>
        </p:nvSpPr>
        <p:spPr>
          <a:xfrm>
            <a:off x="347072" y="1228099"/>
            <a:ext cx="3001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Convex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5D746-6872-99DC-4F4D-CAEE184CCF72}"/>
                  </a:ext>
                </a:extLst>
              </p:cNvPr>
              <p:cNvSpPr txBox="1"/>
              <p:nvPr/>
            </p:nvSpPr>
            <p:spPr>
              <a:xfrm>
                <a:off x="3970302" y="1228098"/>
                <a:ext cx="34860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5D746-6872-99DC-4F4D-CAEE184CC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302" y="1228098"/>
                <a:ext cx="348601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66B316-A480-E7C6-9135-459162BA7D6C}"/>
                  </a:ext>
                </a:extLst>
              </p:cNvPr>
              <p:cNvSpPr txBox="1"/>
              <p:nvPr/>
            </p:nvSpPr>
            <p:spPr>
              <a:xfrm>
                <a:off x="8260862" y="1228098"/>
                <a:ext cx="34462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66B316-A480-E7C6-9135-459162BA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862" y="1228098"/>
                <a:ext cx="344626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6074BFD-BDE1-8C64-821B-3FF7EE2BFCB8}"/>
              </a:ext>
            </a:extLst>
          </p:cNvPr>
          <p:cNvSpPr txBox="1"/>
          <p:nvPr/>
        </p:nvSpPr>
        <p:spPr>
          <a:xfrm>
            <a:off x="347072" y="2161410"/>
            <a:ext cx="2982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Concave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1E91F-74DA-BFA6-BF3B-B3DB38D0C57C}"/>
                  </a:ext>
                </a:extLst>
              </p:cNvPr>
              <p:cNvSpPr txBox="1"/>
              <p:nvPr/>
            </p:nvSpPr>
            <p:spPr>
              <a:xfrm>
                <a:off x="3970301" y="2161410"/>
                <a:ext cx="180838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1E91F-74DA-BFA6-BF3B-B3DB38D0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301" y="2161410"/>
                <a:ext cx="180838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A94B7C-4287-304A-B56B-9E2EF38B35EA}"/>
                  </a:ext>
                </a:extLst>
              </p:cNvPr>
              <p:cNvSpPr txBox="1"/>
              <p:nvPr/>
            </p:nvSpPr>
            <p:spPr>
              <a:xfrm>
                <a:off x="921326" y="3392469"/>
                <a:ext cx="9583970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𝑝𝑆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A94B7C-4287-304A-B56B-9E2EF38B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26" y="3392469"/>
                <a:ext cx="9583970" cy="5786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81EFC-08C8-D6AE-9EEC-E2F5D1C507B5}"/>
              </a:ext>
            </a:extLst>
          </p:cNvPr>
          <p:cNvCxnSpPr>
            <a:cxnSpLocks/>
          </p:cNvCxnSpPr>
          <p:nvPr/>
        </p:nvCxnSpPr>
        <p:spPr>
          <a:xfrm flipH="1">
            <a:off x="7134990" y="2869492"/>
            <a:ext cx="747538" cy="551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7593CA-54F5-DDFF-929D-343FF57D181A}"/>
              </a:ext>
            </a:extLst>
          </p:cNvPr>
          <p:cNvSpPr txBox="1"/>
          <p:nvPr/>
        </p:nvSpPr>
        <p:spPr>
          <a:xfrm>
            <a:off x="6413321" y="2501740"/>
            <a:ext cx="4632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Increase of entropy due to mixing is bound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28F2F-574E-4431-CA97-27C9F5111136}"/>
              </a:ext>
            </a:extLst>
          </p:cNvPr>
          <p:cNvCxnSpPr/>
          <p:nvPr/>
        </p:nvCxnSpPr>
        <p:spPr>
          <a:xfrm flipH="1" flipV="1">
            <a:off x="1318321" y="3967373"/>
            <a:ext cx="317322" cy="40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D04D75-2423-C44F-30D0-4AF304B33D7D}"/>
              </a:ext>
            </a:extLst>
          </p:cNvPr>
          <p:cNvSpPr txBox="1"/>
          <p:nvPr/>
        </p:nvSpPr>
        <p:spPr>
          <a:xfrm>
            <a:off x="1195957" y="4338927"/>
            <a:ext cx="128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increase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13E0DB-BD7C-6A0E-AC9C-CAC1AE82A905}"/>
              </a:ext>
            </a:extLst>
          </p:cNvPr>
          <p:cNvSpPr txBox="1"/>
          <p:nvPr/>
        </p:nvSpPr>
        <p:spPr>
          <a:xfrm>
            <a:off x="6526220" y="4324943"/>
            <a:ext cx="325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increase = Shannon entropy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C43136-DEDD-116E-BC39-4B897ED1F781}"/>
              </a:ext>
            </a:extLst>
          </p:cNvPr>
          <p:cNvCxnSpPr>
            <a:cxnSpLocks/>
          </p:cNvCxnSpPr>
          <p:nvPr/>
        </p:nvCxnSpPr>
        <p:spPr>
          <a:xfrm flipV="1">
            <a:off x="8221464" y="3967373"/>
            <a:ext cx="591392" cy="407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39449C-9C1D-2652-4AAD-9E8762A37E38}"/>
              </a:ext>
            </a:extLst>
          </p:cNvPr>
          <p:cNvCxnSpPr/>
          <p:nvPr/>
        </p:nvCxnSpPr>
        <p:spPr>
          <a:xfrm flipV="1">
            <a:off x="7372193" y="4740586"/>
            <a:ext cx="273132" cy="40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98A71E-5BDD-A522-ABAC-B87E9D8EEE0B}"/>
                  </a:ext>
                </a:extLst>
              </p:cNvPr>
              <p:cNvSpPr txBox="1"/>
              <p:nvPr/>
            </p:nvSpPr>
            <p:spPr>
              <a:xfrm>
                <a:off x="5686147" y="5196596"/>
                <a:ext cx="2792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Orthogonality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No overlap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98A71E-5BDD-A522-ABAC-B87E9D8EE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147" y="5196596"/>
                <a:ext cx="2792688" cy="369332"/>
              </a:xfrm>
              <a:prstGeom prst="rect">
                <a:avLst/>
              </a:prstGeom>
              <a:blipFill>
                <a:blip r:embed="rId7"/>
                <a:stretch>
                  <a:fillRect l="-1965" t="-8197" r="-109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38619E-88CF-7AB3-3AED-7A57EA5CD615}"/>
              </a:ext>
            </a:extLst>
          </p:cNvPr>
          <p:cNvCxnSpPr>
            <a:cxnSpLocks/>
          </p:cNvCxnSpPr>
          <p:nvPr/>
        </p:nvCxnSpPr>
        <p:spPr>
          <a:xfrm flipH="1" flipV="1">
            <a:off x="1772209" y="4694275"/>
            <a:ext cx="305973" cy="369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F13899-5002-1794-6A1D-4C891388C1E9}"/>
              </a:ext>
            </a:extLst>
          </p:cNvPr>
          <p:cNvSpPr txBox="1"/>
          <p:nvPr/>
        </p:nvSpPr>
        <p:spPr>
          <a:xfrm>
            <a:off x="1550605" y="5049508"/>
            <a:ext cx="93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E3933A-9226-EDAB-7A28-C1F0675B0C21}"/>
              </a:ext>
            </a:extLst>
          </p:cNvPr>
          <p:cNvSpPr txBox="1"/>
          <p:nvPr/>
        </p:nvSpPr>
        <p:spPr>
          <a:xfrm>
            <a:off x="3474338" y="4112904"/>
            <a:ext cx="194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Semi-metric</a:t>
            </a:r>
          </a:p>
        </p:txBody>
      </p:sp>
    </p:spTree>
    <p:extLst>
      <p:ext uri="{BB962C8B-B14F-4D97-AF65-F5344CB8AC3E}">
        <p14:creationId xmlns:p14="http://schemas.microsoft.com/office/powerpoint/2010/main" val="397908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9A800F-9E6F-BBE4-1024-E8F582B76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2AD02-69A3-EC48-BF71-DB4DC5F4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677CF-FF5B-1B72-9198-EEA2CB4DD79B}"/>
              </a:ext>
            </a:extLst>
          </p:cNvPr>
          <p:cNvSpPr txBox="1"/>
          <p:nvPr/>
        </p:nvSpPr>
        <p:spPr>
          <a:xfrm>
            <a:off x="0" y="23253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Mixing probability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8FC13-961C-D4F6-B086-B67925DFA746}"/>
              </a:ext>
            </a:extLst>
          </p:cNvPr>
          <p:cNvSpPr txBox="1"/>
          <p:nvPr/>
        </p:nvSpPr>
        <p:spPr>
          <a:xfrm>
            <a:off x="347072" y="1228099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5D746-6872-99DC-4F4D-CAEE184CCF72}"/>
                  </a:ext>
                </a:extLst>
              </p:cNvPr>
              <p:cNvSpPr txBox="1"/>
              <p:nvPr/>
            </p:nvSpPr>
            <p:spPr>
              <a:xfrm>
                <a:off x="3970301" y="1231745"/>
                <a:ext cx="46537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hull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25D746-6872-99DC-4F4D-CAEE184CC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301" y="1231745"/>
                <a:ext cx="465371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6074BFD-BDE1-8C64-821B-3FF7EE2BFCB8}"/>
              </a:ext>
            </a:extLst>
          </p:cNvPr>
          <p:cNvSpPr txBox="1"/>
          <p:nvPr/>
        </p:nvSpPr>
        <p:spPr>
          <a:xfrm>
            <a:off x="347072" y="2161410"/>
            <a:ext cx="198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1E91F-74DA-BFA6-BF3B-B3DB38D0C57C}"/>
                  </a:ext>
                </a:extLst>
              </p:cNvPr>
              <p:cNvSpPr txBox="1"/>
              <p:nvPr/>
            </p:nvSpPr>
            <p:spPr>
              <a:xfrm>
                <a:off x="3970301" y="2161410"/>
                <a:ext cx="824046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3200" i="1">
                          <a:latin typeface="Cambria Math" panose="02040503050406030204" pitchFamily="18" charset="0"/>
                        </a:rPr>
                        <m:t>sup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({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 | 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hull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ℰ</m:t>
                      </m:r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𝑝𝑥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1E91F-74DA-BFA6-BF3B-B3DB38D0C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301" y="2161410"/>
                <a:ext cx="824046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ECC7AB-561D-21F2-09EE-6307430A7FFF}"/>
              </a:ext>
            </a:extLst>
          </p:cNvPr>
          <p:cNvCxnSpPr/>
          <p:nvPr/>
        </p:nvCxnSpPr>
        <p:spPr>
          <a:xfrm flipH="1">
            <a:off x="8812856" y="954900"/>
            <a:ext cx="465959" cy="33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DF4F37-73FA-BE4F-0A46-B68379E7C3A8}"/>
              </a:ext>
            </a:extLst>
          </p:cNvPr>
          <p:cNvSpPr txBox="1"/>
          <p:nvPr/>
        </p:nvSpPr>
        <p:spPr>
          <a:xfrm>
            <a:off x="9045835" y="601111"/>
            <a:ext cx="24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convex combinations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217FF7-6DDB-12AA-3E1B-BC1B1FBADC53}"/>
                  </a:ext>
                </a:extLst>
              </p:cNvPr>
              <p:cNvSpPr txBox="1"/>
              <p:nvPr/>
            </p:nvSpPr>
            <p:spPr>
              <a:xfrm>
                <a:off x="501292" y="3804163"/>
                <a:ext cx="7370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1. non-negative and unit bounded: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217FF7-6DDB-12AA-3E1B-BC1B1FBA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2" y="3804163"/>
                <a:ext cx="7370416" cy="523220"/>
              </a:xfrm>
              <a:prstGeom prst="rect">
                <a:avLst/>
              </a:prstGeom>
              <a:blipFill>
                <a:blip r:embed="rId4"/>
                <a:stretch>
                  <a:fillRect l="-1654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048461-FAA8-632E-D4C3-BB2613B7F6CF}"/>
                  </a:ext>
                </a:extLst>
              </p:cNvPr>
              <p:cNvSpPr txBox="1"/>
              <p:nvPr/>
            </p:nvSpPr>
            <p:spPr>
              <a:xfrm>
                <a:off x="501292" y="4369698"/>
                <a:ext cx="60318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2. monotone: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048461-FAA8-632E-D4C3-BB2613B7F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2" y="4369698"/>
                <a:ext cx="6031844" cy="523220"/>
              </a:xfrm>
              <a:prstGeom prst="rect">
                <a:avLst/>
              </a:prstGeom>
              <a:blipFill>
                <a:blip r:embed="rId5"/>
                <a:stretch>
                  <a:fillRect l="-2020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E75384-0662-C17D-0E38-1990622AA0C1}"/>
                  </a:ext>
                </a:extLst>
              </p:cNvPr>
              <p:cNvSpPr txBox="1"/>
              <p:nvPr/>
            </p:nvSpPr>
            <p:spPr>
              <a:xfrm>
                <a:off x="501292" y="4892918"/>
                <a:ext cx="67192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</a:t>
                </a:r>
                <a:r>
                  <a:rPr lang="en-US" sz="2800" b="0" dirty="0"/>
                  <a:t>. </a:t>
                </a:r>
                <a:r>
                  <a:rPr lang="en-US" sz="2800" b="0" dirty="0" err="1"/>
                  <a:t>subadditive</a:t>
                </a:r>
                <a:r>
                  <a:rPr lang="en-US" sz="2800" b="0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E75384-0662-C17D-0E38-1990622A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92" y="4892918"/>
                <a:ext cx="6719275" cy="523220"/>
              </a:xfrm>
              <a:prstGeom prst="rect">
                <a:avLst/>
              </a:prstGeom>
              <a:blipFill>
                <a:blip r:embed="rId6"/>
                <a:stretch>
                  <a:fillRect l="-1815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1A48359-F6A8-376C-39AC-D1E5E148BAD9}"/>
              </a:ext>
            </a:extLst>
          </p:cNvPr>
          <p:cNvSpPr txBox="1"/>
          <p:nvPr/>
        </p:nvSpPr>
        <p:spPr>
          <a:xfrm>
            <a:off x="1787236" y="5544558"/>
            <a:ext cx="593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Additive on subspaces that can be orthogonally decomposed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38D091-C9E7-EFAD-19F2-7AA793F2ABF6}"/>
                  </a:ext>
                </a:extLst>
              </p:cNvPr>
              <p:cNvSpPr txBox="1"/>
              <p:nvPr/>
            </p:nvSpPr>
            <p:spPr>
              <a:xfrm>
                <a:off x="9146775" y="1355767"/>
                <a:ext cx="16392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400" dirty="0"/>
                  <a:t> All probability</a:t>
                </a:r>
                <a:br>
                  <a:rPr lang="en-US" sz="1400" dirty="0"/>
                </a:br>
                <a:r>
                  <a:rPr lang="en-US" sz="1400" dirty="0"/>
                  <a:t>distributions over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38D091-C9E7-EFAD-19F2-7AA793F2A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775" y="1355767"/>
                <a:ext cx="1639231" cy="523220"/>
              </a:xfrm>
              <a:prstGeom prst="rect">
                <a:avLst/>
              </a:prstGeom>
              <a:blipFill>
                <a:blip r:embed="rId7"/>
                <a:stretch>
                  <a:fillRect l="-1115"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21F76FB-18BB-F83D-1016-A4714EF1C050}"/>
              </a:ext>
            </a:extLst>
          </p:cNvPr>
          <p:cNvSpPr txBox="1"/>
          <p:nvPr/>
        </p:nvSpPr>
        <p:spPr>
          <a:xfrm>
            <a:off x="501292" y="3280943"/>
            <a:ext cx="1947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B17B2B-28F8-F4AA-EAAD-9AD324460594}"/>
                  </a:ext>
                </a:extLst>
              </p:cNvPr>
              <p:cNvSpPr txBox="1"/>
              <p:nvPr/>
            </p:nvSpPr>
            <p:spPr>
              <a:xfrm>
                <a:off x="8624011" y="3198230"/>
                <a:ext cx="33938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Biggest coefficient reachable by a mixture of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B17B2B-28F8-F4AA-EAAD-9AD324460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011" y="3198230"/>
                <a:ext cx="3393818" cy="646331"/>
              </a:xfrm>
              <a:prstGeom prst="rect">
                <a:avLst/>
              </a:prstGeom>
              <a:blipFill>
                <a:blip r:embed="rId8"/>
                <a:stretch>
                  <a:fillRect l="-161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DC1242-41D5-D6DA-D52D-863ECE8DAD16}"/>
              </a:ext>
            </a:extLst>
          </p:cNvPr>
          <p:cNvCxnSpPr>
            <a:cxnSpLocks/>
          </p:cNvCxnSpPr>
          <p:nvPr/>
        </p:nvCxnSpPr>
        <p:spPr>
          <a:xfrm flipH="1" flipV="1">
            <a:off x="8112034" y="2913017"/>
            <a:ext cx="511977" cy="37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83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91D87E-2A8E-74FF-0E70-E0B5454F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DD8FD-BB3A-2CF8-C949-0F05470C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7AC79-00CF-9B25-5A6F-2A0E15B614AF}"/>
              </a:ext>
            </a:extLst>
          </p:cNvPr>
          <p:cNvSpPr txBox="1"/>
          <p:nvPr/>
        </p:nvSpPr>
        <p:spPr>
          <a:xfrm>
            <a:off x="2335038" y="56504"/>
            <a:ext cx="7521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Two-state system (bit and qubit)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167A0-6551-AE12-B6B6-23A6A0B9D4F9}"/>
              </a:ext>
            </a:extLst>
          </p:cNvPr>
          <p:cNvSpPr txBox="1"/>
          <p:nvPr/>
        </p:nvSpPr>
        <p:spPr>
          <a:xfrm>
            <a:off x="277488" y="1241451"/>
            <a:ext cx="1572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Classical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954E6-546F-810B-994F-2D7D3F7EA071}"/>
              </a:ext>
            </a:extLst>
          </p:cNvPr>
          <p:cNvSpPr txBox="1"/>
          <p:nvPr/>
        </p:nvSpPr>
        <p:spPr>
          <a:xfrm>
            <a:off x="10210799" y="1104791"/>
            <a:ext cx="1769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Quantum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03FBE0-7280-E3D3-FF8A-2C553F18DDF8}"/>
              </a:ext>
            </a:extLst>
          </p:cNvPr>
          <p:cNvCxnSpPr>
            <a:cxnSpLocks/>
          </p:cNvCxnSpPr>
          <p:nvPr/>
        </p:nvCxnSpPr>
        <p:spPr>
          <a:xfrm>
            <a:off x="2822751" y="1141332"/>
            <a:ext cx="0" cy="14781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1C2C5B-9A3A-DF0B-F113-8335A5F27BFB}"/>
                  </a:ext>
                </a:extLst>
              </p:cNvPr>
              <p:cNvSpPr txBox="1"/>
              <p:nvPr/>
            </p:nvSpPr>
            <p:spPr>
              <a:xfrm>
                <a:off x="2639848" y="258789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1C2C5B-9A3A-DF0B-F113-8335A5F27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848" y="2587897"/>
                <a:ext cx="36580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05D1CB-241C-D1CC-342C-6A82DDAD556C}"/>
                  </a:ext>
                </a:extLst>
              </p:cNvPr>
              <p:cNvSpPr txBox="1"/>
              <p:nvPr/>
            </p:nvSpPr>
            <p:spPr>
              <a:xfrm>
                <a:off x="2639847" y="8039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05D1CB-241C-D1CC-342C-6A82DDAD5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847" y="803969"/>
                <a:ext cx="36580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CB5771-3FA1-9DC6-CF32-0B0F70656094}"/>
              </a:ext>
            </a:extLst>
          </p:cNvPr>
          <p:cNvCxnSpPr/>
          <p:nvPr/>
        </p:nvCxnSpPr>
        <p:spPr>
          <a:xfrm>
            <a:off x="2822749" y="1515101"/>
            <a:ext cx="754758" cy="66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130B7-816A-33CF-3BC8-4F74C201C395}"/>
                  </a:ext>
                </a:extLst>
              </p:cNvPr>
              <p:cNvSpPr txBox="1"/>
              <p:nvPr/>
            </p:nvSpPr>
            <p:spPr>
              <a:xfrm>
                <a:off x="3577507" y="1397179"/>
                <a:ext cx="16766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0+(1−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B130B7-816A-33CF-3BC8-4F74C201C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507" y="1397179"/>
                <a:ext cx="167667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F909A3AE-A5C9-FAC8-6E54-09248063F2E6}"/>
              </a:ext>
            </a:extLst>
          </p:cNvPr>
          <p:cNvSpPr txBox="1"/>
          <p:nvPr/>
        </p:nvSpPr>
        <p:spPr>
          <a:xfrm>
            <a:off x="520960" y="1766511"/>
            <a:ext cx="12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simplex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5AF255-789E-C29E-6684-8F43672A88C6}"/>
              </a:ext>
            </a:extLst>
          </p:cNvPr>
          <p:cNvSpPr txBox="1"/>
          <p:nvPr/>
        </p:nvSpPr>
        <p:spPr>
          <a:xfrm>
            <a:off x="10390656" y="1604591"/>
            <a:ext cx="158960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Bloch ball</a:t>
            </a:r>
          </a:p>
          <a:p>
            <a:pPr algn="ctr"/>
            <a:r>
              <a:rPr lang="en-US" sz="1400" dirty="0"/>
              <a:t>Complex projective</a:t>
            </a:r>
            <a:br>
              <a:rPr lang="en-US" sz="1400" dirty="0"/>
            </a:br>
            <a:r>
              <a:rPr lang="en-US" sz="1400" dirty="0"/>
              <a:t>Hilbert space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5EE48C-2771-5649-2CEF-9B0F3CF8E1DB}"/>
              </a:ext>
            </a:extLst>
          </p:cNvPr>
          <p:cNvGrpSpPr/>
          <p:nvPr/>
        </p:nvGrpSpPr>
        <p:grpSpPr>
          <a:xfrm>
            <a:off x="8290254" y="1476578"/>
            <a:ext cx="2457052" cy="2187126"/>
            <a:chOff x="6164765" y="2553707"/>
            <a:chExt cx="2457052" cy="218712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F509E7-ECE9-6BD2-E3BB-80D9BF0B2BDB}"/>
                </a:ext>
              </a:extLst>
            </p:cNvPr>
            <p:cNvGrpSpPr/>
            <p:nvPr/>
          </p:nvGrpSpPr>
          <p:grpSpPr>
            <a:xfrm>
              <a:off x="6655665" y="2913348"/>
              <a:ext cx="1478176" cy="1478177"/>
              <a:chOff x="5635690" y="3806890"/>
              <a:chExt cx="1110343" cy="111034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4B35673-45E7-8432-3385-261B32992814}"/>
                  </a:ext>
                </a:extLst>
              </p:cNvPr>
              <p:cNvSpPr/>
              <p:nvPr/>
            </p:nvSpPr>
            <p:spPr>
              <a:xfrm>
                <a:off x="5635690" y="3806890"/>
                <a:ext cx="1110343" cy="1110343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13DF247-0F51-87A1-B1B7-6A3FDB29E7DC}"/>
                  </a:ext>
                </a:extLst>
              </p:cNvPr>
              <p:cNvSpPr/>
              <p:nvPr/>
            </p:nvSpPr>
            <p:spPr>
              <a:xfrm>
                <a:off x="5847183" y="3806890"/>
                <a:ext cx="687355" cy="1110343"/>
              </a:xfrm>
              <a:prstGeom prst="ellipse">
                <a:avLst/>
              </a:prstGeom>
              <a:ln w="28575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EF68985-2813-6436-1B38-D2FD42C87076}"/>
                  </a:ext>
                </a:extLst>
              </p:cNvPr>
              <p:cNvSpPr/>
              <p:nvPr/>
            </p:nvSpPr>
            <p:spPr>
              <a:xfrm>
                <a:off x="6190860" y="3806890"/>
                <a:ext cx="343678" cy="1110344"/>
              </a:xfrm>
              <a:custGeom>
                <a:avLst/>
                <a:gdLst>
                  <a:gd name="connsiteX0" fmla="*/ 0 w 687355"/>
                  <a:gd name="connsiteY0" fmla="*/ 555172 h 1110343"/>
                  <a:gd name="connsiteX1" fmla="*/ 343678 w 687355"/>
                  <a:gd name="connsiteY1" fmla="*/ 0 h 1110343"/>
                  <a:gd name="connsiteX2" fmla="*/ 687356 w 687355"/>
                  <a:gd name="connsiteY2" fmla="*/ 555172 h 1110343"/>
                  <a:gd name="connsiteX3" fmla="*/ 343678 w 687355"/>
                  <a:gd name="connsiteY3" fmla="*/ 1110344 h 1110343"/>
                  <a:gd name="connsiteX4" fmla="*/ 0 w 687355"/>
                  <a:gd name="connsiteY4" fmla="*/ 555172 h 1110343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4" fmla="*/ 91440 w 687356"/>
                  <a:gd name="connsiteY4" fmla="*/ 646612 h 1110344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0" fmla="*/ 0 w 343678"/>
                  <a:gd name="connsiteY0" fmla="*/ 0 h 1110344"/>
                  <a:gd name="connsiteX1" fmla="*/ 343678 w 343678"/>
                  <a:gd name="connsiteY1" fmla="*/ 555172 h 1110344"/>
                  <a:gd name="connsiteX2" fmla="*/ 0 w 343678"/>
                  <a:gd name="connsiteY2" fmla="*/ 1110344 h 111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3678" h="1110344">
                    <a:moveTo>
                      <a:pt x="0" y="0"/>
                    </a:moveTo>
                    <a:cubicBezTo>
                      <a:pt x="189808" y="0"/>
                      <a:pt x="343678" y="248559"/>
                      <a:pt x="343678" y="555172"/>
                    </a:cubicBezTo>
                    <a:cubicBezTo>
                      <a:pt x="343678" y="861785"/>
                      <a:pt x="189808" y="1110344"/>
                      <a:pt x="0" y="1110344"/>
                    </a:cubicBezTo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E8173E2-F4D3-B382-BAED-8096EC0BEA31}"/>
                    </a:ext>
                  </a:extLst>
                </p:cNvPr>
                <p:cNvSpPr txBox="1"/>
                <p:nvPr/>
              </p:nvSpPr>
              <p:spPr>
                <a:xfrm>
                  <a:off x="7133301" y="2553707"/>
                  <a:ext cx="522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E8173E2-F4D3-B382-BAED-8096EC0BE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301" y="2553707"/>
                  <a:ext cx="5229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CA936B8-D5E1-A105-4DE5-32CBF56EE920}"/>
                    </a:ext>
                  </a:extLst>
                </p:cNvPr>
                <p:cNvSpPr txBox="1"/>
                <p:nvPr/>
              </p:nvSpPr>
              <p:spPr>
                <a:xfrm>
                  <a:off x="7133301" y="4371501"/>
                  <a:ext cx="521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CA936B8-D5E1-A105-4DE5-32CBF56EE9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301" y="4371501"/>
                  <a:ext cx="5218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0DC6323-30D3-99DE-47B8-C552B13CA6A8}"/>
                    </a:ext>
                  </a:extLst>
                </p:cNvPr>
                <p:cNvSpPr txBox="1"/>
                <p:nvPr/>
              </p:nvSpPr>
              <p:spPr>
                <a:xfrm>
                  <a:off x="8055123" y="3467770"/>
                  <a:ext cx="5666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0DC6323-30D3-99DE-47B8-C552B13CA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123" y="3467770"/>
                  <a:ext cx="56669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A0EB15-7FB6-3400-AC3D-CB872D5C90FF}"/>
                    </a:ext>
                  </a:extLst>
                </p:cNvPr>
                <p:cNvSpPr txBox="1"/>
                <p:nvPr/>
              </p:nvSpPr>
              <p:spPr>
                <a:xfrm>
                  <a:off x="6164765" y="3471836"/>
                  <a:ext cx="5666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A0EB15-7FB6-3400-AC3D-CB872D5C9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765" y="3471836"/>
                  <a:ext cx="56669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C1AED7-C808-772D-4B3A-6A4146EF081E}"/>
              </a:ext>
            </a:extLst>
          </p:cNvPr>
          <p:cNvCxnSpPr>
            <a:cxnSpLocks/>
          </p:cNvCxnSpPr>
          <p:nvPr/>
        </p:nvCxnSpPr>
        <p:spPr>
          <a:xfrm>
            <a:off x="9519695" y="1840285"/>
            <a:ext cx="0" cy="14781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672BEB-C56A-F65A-459F-CB2D5B76B65A}"/>
              </a:ext>
            </a:extLst>
          </p:cNvPr>
          <p:cNvCxnSpPr>
            <a:cxnSpLocks/>
          </p:cNvCxnSpPr>
          <p:nvPr/>
        </p:nvCxnSpPr>
        <p:spPr>
          <a:xfrm flipH="1" flipV="1">
            <a:off x="9552152" y="2619508"/>
            <a:ext cx="968083" cy="990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0D11BE-9F14-0836-DE54-E9C53FAC7079}"/>
                  </a:ext>
                </a:extLst>
              </p:cNvPr>
              <p:cNvSpPr txBox="1"/>
              <p:nvPr/>
            </p:nvSpPr>
            <p:spPr>
              <a:xfrm>
                <a:off x="9599944" y="3609511"/>
                <a:ext cx="259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⟩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⟨"/>
                          <m:endChr m:val="|"/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0D11BE-9F14-0836-DE54-E9C53FAC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944" y="3609511"/>
                <a:ext cx="259205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333539EE-AA9F-4543-01E4-3D886C8D18CB}"/>
              </a:ext>
            </a:extLst>
          </p:cNvPr>
          <p:cNvSpPr txBox="1"/>
          <p:nvPr/>
        </p:nvSpPr>
        <p:spPr>
          <a:xfrm>
            <a:off x="10568027" y="3314395"/>
            <a:ext cx="100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mixtures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7ABEF3-9F34-19D1-CEBB-48BF1EB52CB0}"/>
              </a:ext>
            </a:extLst>
          </p:cNvPr>
          <p:cNvCxnSpPr>
            <a:cxnSpLocks/>
          </p:cNvCxnSpPr>
          <p:nvPr/>
        </p:nvCxnSpPr>
        <p:spPr>
          <a:xfrm flipH="1" flipV="1">
            <a:off x="8188659" y="1604591"/>
            <a:ext cx="698596" cy="510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3855E8-5C8E-AC5E-2F10-51D4A34E7B1D}"/>
                  </a:ext>
                </a:extLst>
              </p:cNvPr>
              <p:cNvSpPr txBox="1"/>
              <p:nvPr/>
            </p:nvSpPr>
            <p:spPr>
              <a:xfrm>
                <a:off x="6372337" y="1232792"/>
                <a:ext cx="3624967" cy="3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func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func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𝚤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3855E8-5C8E-AC5E-2F10-51D4A34E7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337" y="1232792"/>
                <a:ext cx="3624967" cy="381579"/>
              </a:xfrm>
              <a:prstGeom prst="rect">
                <a:avLst/>
              </a:prstGeom>
              <a:blipFill>
                <a:blip r:embed="rId10"/>
                <a:stretch>
                  <a:fillRect t="-634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E17FAF2-A126-9015-7231-06C595CB891E}"/>
              </a:ext>
            </a:extLst>
          </p:cNvPr>
          <p:cNvSpPr txBox="1"/>
          <p:nvPr/>
        </p:nvSpPr>
        <p:spPr>
          <a:xfrm>
            <a:off x="6770298" y="872119"/>
            <a:ext cx="2795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pure states (superpositions)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9277EC-525B-089E-F073-258F6641CAF2}"/>
                  </a:ext>
                </a:extLst>
              </p:cNvPr>
              <p:cNvSpPr txBox="1"/>
              <p:nvPr/>
            </p:nvSpPr>
            <p:spPr>
              <a:xfrm>
                <a:off x="508766" y="2588047"/>
                <a:ext cx="1709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9277EC-525B-089E-F073-258F6641C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6" y="2588047"/>
                <a:ext cx="1709827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DD5A4A-C22F-3BE1-BC8B-41DA76AA8AF8}"/>
                  </a:ext>
                </a:extLst>
              </p:cNvPr>
              <p:cNvSpPr txBox="1"/>
              <p:nvPr/>
            </p:nvSpPr>
            <p:spPr>
              <a:xfrm>
                <a:off x="5254184" y="3277287"/>
                <a:ext cx="3956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×[0,2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DD5A4A-C22F-3BE1-BC8B-41DA76AA8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184" y="3277287"/>
                <a:ext cx="3956339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FBB9F0-508F-2D0C-C703-917FFDB94B69}"/>
                  </a:ext>
                </a:extLst>
              </p:cNvPr>
              <p:cNvSpPr txBox="1"/>
              <p:nvPr/>
            </p:nvSpPr>
            <p:spPr>
              <a:xfrm>
                <a:off x="1932259" y="3646619"/>
                <a:ext cx="1618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FBB9F0-508F-2D0C-C703-917FFDB94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259" y="3646619"/>
                <a:ext cx="1618969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0E5775-B8EE-1100-8CE5-17EACE5D2BA7}"/>
                  </a:ext>
                </a:extLst>
              </p:cNvPr>
              <p:cNvSpPr txBox="1"/>
              <p:nvPr/>
            </p:nvSpPr>
            <p:spPr>
              <a:xfrm>
                <a:off x="520960" y="3646619"/>
                <a:ext cx="1215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50E5775-B8EE-1100-8CE5-17EACE5D2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60" y="3646619"/>
                <a:ext cx="1215013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DFECE5-0DF2-65F6-6D6F-8EA45BBEA1AC}"/>
                  </a:ext>
                </a:extLst>
              </p:cNvPr>
              <p:cNvSpPr txBox="1"/>
              <p:nvPr/>
            </p:nvSpPr>
            <p:spPr>
              <a:xfrm>
                <a:off x="524104" y="3191112"/>
                <a:ext cx="1228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DFECE5-0DF2-65F6-6D6F-8EA45BBEA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04" y="3191112"/>
                <a:ext cx="1228220" cy="369332"/>
              </a:xfrm>
              <a:prstGeom prst="rect">
                <a:avLst/>
              </a:prstGeom>
              <a:blipFill>
                <a:blip r:embed="rId1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F60A02-D47E-5E81-AE19-6ECC64E0B6EA}"/>
                  </a:ext>
                </a:extLst>
              </p:cNvPr>
              <p:cNvSpPr txBox="1"/>
              <p:nvPr/>
            </p:nvSpPr>
            <p:spPr>
              <a:xfrm>
                <a:off x="1935966" y="3191112"/>
                <a:ext cx="1567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F60A02-D47E-5E81-AE19-6ECC64E0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966" y="3191112"/>
                <a:ext cx="1567288" cy="369332"/>
              </a:xfrm>
              <a:prstGeom prst="rect">
                <a:avLst/>
              </a:prstGeom>
              <a:blipFill>
                <a:blip r:embed="rId1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D2AD62C-A24D-D7C8-2AFD-A55802267AD2}"/>
              </a:ext>
            </a:extLst>
          </p:cNvPr>
          <p:cNvSpPr txBox="1"/>
          <p:nvPr/>
        </p:nvSpPr>
        <p:spPr>
          <a:xfrm>
            <a:off x="3884879" y="1093978"/>
            <a:ext cx="100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mixtures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EEE3C24-72B0-735B-6B37-079933225107}"/>
              </a:ext>
            </a:extLst>
          </p:cNvPr>
          <p:cNvSpPr/>
          <p:nvPr/>
        </p:nvSpPr>
        <p:spPr>
          <a:xfrm>
            <a:off x="2796093" y="111825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8DB786F-5555-E2B1-E3FA-66C76AC6628D}"/>
              </a:ext>
            </a:extLst>
          </p:cNvPr>
          <p:cNvSpPr/>
          <p:nvPr/>
        </p:nvSpPr>
        <p:spPr>
          <a:xfrm>
            <a:off x="2796093" y="258804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CE6DB7-999D-6C5C-F30B-247B0BCE080C}"/>
              </a:ext>
            </a:extLst>
          </p:cNvPr>
          <p:cNvSpPr txBox="1"/>
          <p:nvPr/>
        </p:nvSpPr>
        <p:spPr>
          <a:xfrm>
            <a:off x="1428780" y="712165"/>
            <a:ext cx="122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pure states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D0ABF4-3A5D-552F-02B1-CFE8C5AAB624}"/>
              </a:ext>
            </a:extLst>
          </p:cNvPr>
          <p:cNvCxnSpPr/>
          <p:nvPr/>
        </p:nvCxnSpPr>
        <p:spPr>
          <a:xfrm>
            <a:off x="2405849" y="1031723"/>
            <a:ext cx="310561" cy="1413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DB44AC4-721E-7651-EE4A-567311765C0B}"/>
              </a:ext>
            </a:extLst>
          </p:cNvPr>
          <p:cNvCxnSpPr/>
          <p:nvPr/>
        </p:nvCxnSpPr>
        <p:spPr>
          <a:xfrm>
            <a:off x="2533221" y="1024842"/>
            <a:ext cx="162480" cy="93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FABB88-1C19-D396-F7EE-86414F26A23A}"/>
                  </a:ext>
                </a:extLst>
              </p:cNvPr>
              <p:cNvSpPr txBox="1"/>
              <p:nvPr/>
            </p:nvSpPr>
            <p:spPr>
              <a:xfrm>
                <a:off x="5358436" y="3889021"/>
                <a:ext cx="1228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4FABB88-1C19-D396-F7EE-86414F26A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436" y="3889021"/>
                <a:ext cx="1228220" cy="369332"/>
              </a:xfrm>
              <a:prstGeom prst="rect">
                <a:avLst/>
              </a:prstGeom>
              <a:blipFill>
                <a:blip r:embed="rId1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966324-194C-D461-CEF6-5C07B8211724}"/>
                  </a:ext>
                </a:extLst>
              </p:cNvPr>
              <p:cNvSpPr txBox="1"/>
              <p:nvPr/>
            </p:nvSpPr>
            <p:spPr>
              <a:xfrm>
                <a:off x="6770298" y="3889021"/>
                <a:ext cx="1238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966324-194C-D461-CEF6-5C07B821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98" y="3889021"/>
                <a:ext cx="1238672" cy="369332"/>
              </a:xfrm>
              <a:prstGeom prst="rect">
                <a:avLst/>
              </a:prstGeom>
              <a:blipFill>
                <a:blip r:embed="rId1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C87D48-3536-7CA9-22F0-4CD3C8E9DA06}"/>
                  </a:ext>
                </a:extLst>
              </p:cNvPr>
              <p:cNvSpPr txBox="1"/>
              <p:nvPr/>
            </p:nvSpPr>
            <p:spPr>
              <a:xfrm>
                <a:off x="5070579" y="4338568"/>
                <a:ext cx="4656146" cy="697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0C87D48-3536-7CA9-22F0-4CD3C8E9D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579" y="4338568"/>
                <a:ext cx="4656146" cy="6973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4F817F-D18A-79C6-5E10-F934AA2E9110}"/>
              </a:ext>
            </a:extLst>
          </p:cNvPr>
          <p:cNvCxnSpPr/>
          <p:nvPr/>
        </p:nvCxnSpPr>
        <p:spPr>
          <a:xfrm>
            <a:off x="808892" y="5550877"/>
            <a:ext cx="2467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5B74AEB-13D0-5EE8-7382-6DBD05E7FD91}"/>
              </a:ext>
            </a:extLst>
          </p:cNvPr>
          <p:cNvSpPr/>
          <p:nvPr/>
        </p:nvSpPr>
        <p:spPr>
          <a:xfrm>
            <a:off x="1477108" y="4507523"/>
            <a:ext cx="254183" cy="1038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5CFE6-1F37-172C-0342-EF15233E7F4B}"/>
              </a:ext>
            </a:extLst>
          </p:cNvPr>
          <p:cNvSpPr/>
          <p:nvPr/>
        </p:nvSpPr>
        <p:spPr>
          <a:xfrm>
            <a:off x="2198871" y="4947811"/>
            <a:ext cx="254183" cy="6018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262971-377A-BDE0-6D65-47D1B116CE09}"/>
                  </a:ext>
                </a:extLst>
              </p:cNvPr>
              <p:cNvSpPr txBox="1"/>
              <p:nvPr/>
            </p:nvSpPr>
            <p:spPr>
              <a:xfrm>
                <a:off x="1421296" y="552209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262971-377A-BDE0-6D65-47D1B116C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96" y="5522094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579229-C3B3-F69F-3721-680596C1AD69}"/>
                  </a:ext>
                </a:extLst>
              </p:cNvPr>
              <p:cNvSpPr txBox="1"/>
              <p:nvPr/>
            </p:nvSpPr>
            <p:spPr>
              <a:xfrm>
                <a:off x="2143059" y="552209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579229-C3B3-F69F-3721-680596C1A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059" y="5522094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752B9A-9A33-B0A1-6FBD-150442F4691D}"/>
                  </a:ext>
                </a:extLst>
              </p:cNvPr>
              <p:cNvSpPr txBox="1"/>
              <p:nvPr/>
            </p:nvSpPr>
            <p:spPr>
              <a:xfrm>
                <a:off x="4325204" y="5225170"/>
                <a:ext cx="2403991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d>
                            <m:dPr>
                              <m:begChr m:val="|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9752B9A-9A33-B0A1-6FBD-150442F46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204" y="5225170"/>
                <a:ext cx="2403991" cy="7101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377905-689C-81C7-1900-488D573E61A2}"/>
                  </a:ext>
                </a:extLst>
              </p:cNvPr>
              <p:cNvSpPr txBox="1"/>
              <p:nvPr/>
            </p:nvSpPr>
            <p:spPr>
              <a:xfrm>
                <a:off x="7232353" y="5249251"/>
                <a:ext cx="142949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377905-689C-81C7-1900-488D573E6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353" y="5249251"/>
                <a:ext cx="1429494" cy="61093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BCA441F-753D-C248-423F-1794CC9A6659}"/>
              </a:ext>
            </a:extLst>
          </p:cNvPr>
          <p:cNvSpPr txBox="1"/>
          <p:nvPr/>
        </p:nvSpPr>
        <p:spPr>
          <a:xfrm>
            <a:off x="4680493" y="5934715"/>
            <a:ext cx="164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lowest entropy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16B7E7-299C-2717-7704-0526FB5F3161}"/>
              </a:ext>
            </a:extLst>
          </p:cNvPr>
          <p:cNvSpPr txBox="1"/>
          <p:nvPr/>
        </p:nvSpPr>
        <p:spPr>
          <a:xfrm>
            <a:off x="7153575" y="5934715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entropy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9DA2AD-7C3E-8AA1-9E3D-60D691DA40BF}"/>
                  </a:ext>
                </a:extLst>
              </p:cNvPr>
              <p:cNvSpPr txBox="1"/>
              <p:nvPr/>
            </p:nvSpPr>
            <p:spPr>
              <a:xfrm>
                <a:off x="9174210" y="2347863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99DA2AD-7C3E-8AA1-9E3D-60D691DA4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210" y="2347863"/>
                <a:ext cx="39869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9A64D34E-D712-3FF6-22EA-72F7941E89AE}"/>
              </a:ext>
            </a:extLst>
          </p:cNvPr>
          <p:cNvSpPr/>
          <p:nvPr/>
        </p:nvSpPr>
        <p:spPr>
          <a:xfrm>
            <a:off x="9495792" y="25543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3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4ECFC6-8D73-73A3-39E2-161F0457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B6E5E-C67D-6834-7599-AA0DA6A9A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5BD9A9-D649-949C-D6C4-B1648237A9E7}"/>
              </a:ext>
            </a:extLst>
          </p:cNvPr>
          <p:cNvSpPr/>
          <p:nvPr/>
        </p:nvSpPr>
        <p:spPr>
          <a:xfrm>
            <a:off x="197112" y="178439"/>
            <a:ext cx="5141980" cy="5141980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6BD351-6029-18FB-E66A-F1913B9176C6}"/>
              </a:ext>
            </a:extLst>
          </p:cNvPr>
          <p:cNvCxnSpPr/>
          <p:nvPr/>
        </p:nvCxnSpPr>
        <p:spPr>
          <a:xfrm>
            <a:off x="4009220" y="490478"/>
            <a:ext cx="1168881" cy="317840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5A70D-5270-2A6E-F6DA-39BE002A04C2}"/>
              </a:ext>
            </a:extLst>
          </p:cNvPr>
          <p:cNvCxnSpPr>
            <a:cxnSpLocks/>
          </p:cNvCxnSpPr>
          <p:nvPr/>
        </p:nvCxnSpPr>
        <p:spPr>
          <a:xfrm flipH="1">
            <a:off x="2774338" y="499299"/>
            <a:ext cx="1239417" cy="2249591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397C0B-2D43-07A8-30BA-5B22276A31FE}"/>
              </a:ext>
            </a:extLst>
          </p:cNvPr>
          <p:cNvCxnSpPr>
            <a:cxnSpLocks/>
          </p:cNvCxnSpPr>
          <p:nvPr/>
        </p:nvCxnSpPr>
        <p:spPr>
          <a:xfrm flipH="1" flipV="1">
            <a:off x="2774338" y="2753929"/>
            <a:ext cx="2405778" cy="90689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C57E86-F053-B459-DA62-FA79AAF5463C}"/>
              </a:ext>
            </a:extLst>
          </p:cNvPr>
          <p:cNvCxnSpPr>
            <a:cxnSpLocks/>
          </p:cNvCxnSpPr>
          <p:nvPr/>
        </p:nvCxnSpPr>
        <p:spPr>
          <a:xfrm flipH="1">
            <a:off x="2776857" y="1386036"/>
            <a:ext cx="1564386" cy="136537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F67F82-024E-5DA2-7258-CBBC72ACD245}"/>
                  </a:ext>
                </a:extLst>
              </p:cNvPr>
              <p:cNvSpPr txBox="1"/>
              <p:nvPr/>
            </p:nvSpPr>
            <p:spPr>
              <a:xfrm>
                <a:off x="3837627" y="124928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F67F82-024E-5DA2-7258-CBBC72ACD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627" y="124928"/>
                <a:ext cx="3714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2B2522-C1BF-D511-46B5-73E9E300C1C4}"/>
                  </a:ext>
                </a:extLst>
              </p:cNvPr>
              <p:cNvSpPr txBox="1"/>
              <p:nvPr/>
            </p:nvSpPr>
            <p:spPr>
              <a:xfrm>
                <a:off x="5156267" y="3495494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2B2522-C1BF-D511-46B5-73E9E300C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267" y="3495494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9304CB-95B7-2623-3124-497455B9A178}"/>
                  </a:ext>
                </a:extLst>
              </p:cNvPr>
              <p:cNvSpPr txBox="1"/>
              <p:nvPr/>
            </p:nvSpPr>
            <p:spPr>
              <a:xfrm>
                <a:off x="4310822" y="1094329"/>
                <a:ext cx="356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9304CB-95B7-2623-3124-497455B9A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822" y="1094329"/>
                <a:ext cx="35644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D6F934-DBEC-7200-5000-9E3C2C122875}"/>
                  </a:ext>
                </a:extLst>
              </p:cNvPr>
              <p:cNvSpPr txBox="1"/>
              <p:nvPr/>
            </p:nvSpPr>
            <p:spPr>
              <a:xfrm>
                <a:off x="3103663" y="1840423"/>
                <a:ext cx="511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D6F934-DBEC-7200-5000-9E3C2C12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663" y="1840423"/>
                <a:ext cx="51199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1D617BCE-DEAE-86B5-B77C-9D137C6450D0}"/>
              </a:ext>
            </a:extLst>
          </p:cNvPr>
          <p:cNvSpPr/>
          <p:nvPr/>
        </p:nvSpPr>
        <p:spPr>
          <a:xfrm>
            <a:off x="3983669" y="466942"/>
            <a:ext cx="60458" cy="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D48F08-1A00-9808-235C-B8356C70834F}"/>
              </a:ext>
            </a:extLst>
          </p:cNvPr>
          <p:cNvSpPr/>
          <p:nvPr/>
        </p:nvSpPr>
        <p:spPr>
          <a:xfrm>
            <a:off x="5142474" y="3630981"/>
            <a:ext cx="60458" cy="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4C4A77-7E7F-B341-C7A2-5BA124AC93E0}"/>
              </a:ext>
            </a:extLst>
          </p:cNvPr>
          <p:cNvSpPr/>
          <p:nvPr/>
        </p:nvSpPr>
        <p:spPr>
          <a:xfrm>
            <a:off x="2737872" y="2719199"/>
            <a:ext cx="60458" cy="6045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AD6483-B061-9876-F55D-6DFE1EC92902}"/>
              </a:ext>
            </a:extLst>
          </p:cNvPr>
          <p:cNvCxnSpPr>
            <a:cxnSpLocks/>
          </p:cNvCxnSpPr>
          <p:nvPr/>
        </p:nvCxnSpPr>
        <p:spPr>
          <a:xfrm flipH="1" flipV="1">
            <a:off x="3719513" y="1045369"/>
            <a:ext cx="623887" cy="33575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D56D1A25-2838-B57B-F337-E95C434FACC1}"/>
              </a:ext>
            </a:extLst>
          </p:cNvPr>
          <p:cNvSpPr/>
          <p:nvPr/>
        </p:nvSpPr>
        <p:spPr>
          <a:xfrm>
            <a:off x="4310822" y="1353007"/>
            <a:ext cx="60458" cy="6045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FE3593A-814A-5198-08FF-604B7F19CDD2}"/>
                  </a:ext>
                </a:extLst>
              </p:cNvPr>
              <p:cNvSpPr txBox="1"/>
              <p:nvPr/>
            </p:nvSpPr>
            <p:spPr>
              <a:xfrm rot="17945915">
                <a:off x="2655826" y="1514757"/>
                <a:ext cx="1025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FE3593A-814A-5198-08FF-604B7F19C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45915">
                <a:off x="2655826" y="1514757"/>
                <a:ext cx="102521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1D68C3-ED39-3B79-84D6-930699DAB0A9}"/>
              </a:ext>
            </a:extLst>
          </p:cNvPr>
          <p:cNvCxnSpPr/>
          <p:nvPr/>
        </p:nvCxnSpPr>
        <p:spPr>
          <a:xfrm flipH="1" flipV="1">
            <a:off x="3206022" y="776288"/>
            <a:ext cx="593964" cy="45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8ECF24-4C64-E248-E30D-D969199BE376}"/>
                  </a:ext>
                </a:extLst>
              </p:cNvPr>
              <p:cNvSpPr txBox="1"/>
              <p:nvPr/>
            </p:nvSpPr>
            <p:spPr>
              <a:xfrm>
                <a:off x="1847226" y="580955"/>
                <a:ext cx="1429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8ECF24-4C64-E248-E30D-D969199BE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226" y="580955"/>
                <a:ext cx="14291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096E10-EF3A-62D8-FA64-C88230896E04}"/>
              </a:ext>
            </a:extLst>
          </p:cNvPr>
          <p:cNvCxnSpPr>
            <a:cxnSpLocks/>
          </p:cNvCxnSpPr>
          <p:nvPr/>
        </p:nvCxnSpPr>
        <p:spPr>
          <a:xfrm flipH="1">
            <a:off x="3983669" y="543220"/>
            <a:ext cx="715081" cy="60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9079A4-4FFB-6C89-BAD8-0615193D14FD}"/>
                  </a:ext>
                </a:extLst>
              </p:cNvPr>
              <p:cNvSpPr txBox="1"/>
              <p:nvPr/>
            </p:nvSpPr>
            <p:spPr>
              <a:xfrm>
                <a:off x="4473049" y="189062"/>
                <a:ext cx="994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9079A4-4FFB-6C89-BAD8-0615193D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049" y="189062"/>
                <a:ext cx="99475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86E7C02F-6E4C-0588-974B-0899FC590DB7}"/>
              </a:ext>
            </a:extLst>
          </p:cNvPr>
          <p:cNvSpPr/>
          <p:nvPr/>
        </p:nvSpPr>
        <p:spPr>
          <a:xfrm>
            <a:off x="2211977" y="2199556"/>
            <a:ext cx="1112248" cy="1112248"/>
          </a:xfrm>
          <a:prstGeom prst="arc">
            <a:avLst>
              <a:gd name="adj1" fmla="val 17929743"/>
              <a:gd name="adj2" fmla="val 192623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940D5008-3BAF-1D80-28CA-231B2A508CF0}"/>
              </a:ext>
            </a:extLst>
          </p:cNvPr>
          <p:cNvSpPr/>
          <p:nvPr/>
        </p:nvSpPr>
        <p:spPr>
          <a:xfrm>
            <a:off x="2397714" y="2385293"/>
            <a:ext cx="740774" cy="740774"/>
          </a:xfrm>
          <a:prstGeom prst="arc">
            <a:avLst>
              <a:gd name="adj1" fmla="val 17929743"/>
              <a:gd name="adj2" fmla="val 119480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DBAA5D-6985-9D29-CAC5-54D6290CF5FB}"/>
                  </a:ext>
                </a:extLst>
              </p:cNvPr>
              <p:cNvSpPr txBox="1"/>
              <p:nvPr/>
            </p:nvSpPr>
            <p:spPr>
              <a:xfrm>
                <a:off x="3038817" y="2383119"/>
                <a:ext cx="382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BDBAA5D-6985-9D29-CAC5-54D6290C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817" y="2383119"/>
                <a:ext cx="38241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6F4E0F-FAFA-7CFA-9FA3-F61598DE26C3}"/>
                  </a:ext>
                </a:extLst>
              </p:cNvPr>
              <p:cNvSpPr txBox="1"/>
              <p:nvPr/>
            </p:nvSpPr>
            <p:spPr>
              <a:xfrm>
                <a:off x="5731782" y="516571"/>
                <a:ext cx="6418167" cy="1119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𝑎𝑒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𝑎𝑒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𝑎𝑒</m:t>
                              </m:r>
                            </m:e>
                          </m:acc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𝑎𝑒</m:t>
                                  </m:r>
                                </m:e>
                              </m:acc>
                            </m:den>
                          </m:f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𝑎𝑒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6F4E0F-FAFA-7CFA-9FA3-F61598DE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782" y="516571"/>
                <a:ext cx="6418167" cy="11197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EBCA7D1-8BAC-BD7C-1493-CB529B18ADEA}"/>
              </a:ext>
            </a:extLst>
          </p:cNvPr>
          <p:cNvCxnSpPr/>
          <p:nvPr/>
        </p:nvCxnSpPr>
        <p:spPr>
          <a:xfrm flipV="1">
            <a:off x="4234626" y="950287"/>
            <a:ext cx="842418" cy="328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235426-E181-80D8-76F9-0CAC8CD9D02C}"/>
                  </a:ext>
                </a:extLst>
              </p:cNvPr>
              <p:cNvSpPr txBox="1"/>
              <p:nvPr/>
            </p:nvSpPr>
            <p:spPr>
              <a:xfrm>
                <a:off x="5048522" y="693881"/>
                <a:ext cx="382412" cy="56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235426-E181-80D8-76F9-0CAC8CD9D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22" y="693881"/>
                <a:ext cx="382412" cy="5648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99AD282-E1C3-F756-B858-13BCE5C313B1}"/>
                  </a:ext>
                </a:extLst>
              </p:cNvPr>
              <p:cNvSpPr txBox="1"/>
              <p:nvPr/>
            </p:nvSpPr>
            <p:spPr>
              <a:xfrm>
                <a:off x="3421219" y="759048"/>
                <a:ext cx="350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99AD282-E1C3-F756-B858-13BCE5C31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219" y="759048"/>
                <a:ext cx="35067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124B71-DE34-7778-4AA4-28899B0D8B6E}"/>
                  </a:ext>
                </a:extLst>
              </p:cNvPr>
              <p:cNvSpPr txBox="1"/>
              <p:nvPr/>
            </p:nvSpPr>
            <p:spPr>
              <a:xfrm>
                <a:off x="6557716" y="1933637"/>
                <a:ext cx="4864985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0124B71-DE34-7778-4AA4-28899B0D8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16" y="1933637"/>
                <a:ext cx="4864985" cy="898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robabilityAnimation">
            <a:hlinkClick r:id="" action="ppaction://media"/>
            <a:extLst>
              <a:ext uri="{FF2B5EF4-FFF2-40B4-BE49-F238E27FC236}">
                <a16:creationId xmlns:a16="http://schemas.microsoft.com/office/drawing/2014/main" id="{128C2CAA-8691-D0E8-FB98-20CF4C79C3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t="11091"/>
          <a:stretch/>
        </p:blipFill>
        <p:spPr>
          <a:xfrm>
            <a:off x="3293409" y="3812923"/>
            <a:ext cx="5686837" cy="284405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9C6DE7F-BFF7-AE25-CDBE-26B45251C826}"/>
              </a:ext>
            </a:extLst>
          </p:cNvPr>
          <p:cNvSpPr/>
          <p:nvPr/>
        </p:nvSpPr>
        <p:spPr>
          <a:xfrm>
            <a:off x="3536156" y="6098952"/>
            <a:ext cx="79506" cy="8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ECF5-11D4-B9D1-2CCF-4BFD512A5051}"/>
                  </a:ext>
                </a:extLst>
              </p:cNvPr>
              <p:cNvSpPr txBox="1"/>
              <p:nvPr/>
            </p:nvSpPr>
            <p:spPr>
              <a:xfrm>
                <a:off x="3394678" y="6044434"/>
                <a:ext cx="32874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ECF5-11D4-B9D1-2CCF-4BFD512A5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678" y="6044434"/>
                <a:ext cx="328743" cy="18466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D668779C-3FA5-B891-D482-9F34555A07D1}"/>
              </a:ext>
            </a:extLst>
          </p:cNvPr>
          <p:cNvSpPr/>
          <p:nvPr/>
        </p:nvSpPr>
        <p:spPr>
          <a:xfrm>
            <a:off x="3536156" y="5738904"/>
            <a:ext cx="79506" cy="80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6F28710-E74F-AEBA-6310-E85A00A09F77}"/>
                  </a:ext>
                </a:extLst>
              </p:cNvPr>
              <p:cNvSpPr txBox="1"/>
              <p:nvPr/>
            </p:nvSpPr>
            <p:spPr>
              <a:xfrm>
                <a:off x="3394678" y="5684386"/>
                <a:ext cx="32874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6F28710-E74F-AEBA-6310-E85A00A09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678" y="5684386"/>
                <a:ext cx="328743" cy="18466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6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6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ED372B-116C-7EC5-C30D-202ADDF6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739E22-771E-32C0-1C1C-4968BCFC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DEC1A-D195-C8C8-E56B-B78ABF06C714}"/>
              </a:ext>
            </a:extLst>
          </p:cNvPr>
          <p:cNvSpPr txBox="1"/>
          <p:nvPr/>
        </p:nvSpPr>
        <p:spPr>
          <a:xfrm>
            <a:off x="266904" y="287216"/>
            <a:ext cx="11658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The non-additivity is caused by the possible multiple decompositions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B0A7C9-3753-1DD5-C770-A9C3BC93DC7B}"/>
              </a:ext>
            </a:extLst>
          </p:cNvPr>
          <p:cNvCxnSpPr>
            <a:cxnSpLocks/>
          </p:cNvCxnSpPr>
          <p:nvPr/>
        </p:nvCxnSpPr>
        <p:spPr>
          <a:xfrm>
            <a:off x="1949870" y="1194086"/>
            <a:ext cx="0" cy="14781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D34C72C-E8C0-86A5-B050-49EA9A2093A2}"/>
              </a:ext>
            </a:extLst>
          </p:cNvPr>
          <p:cNvSpPr/>
          <p:nvPr/>
        </p:nvSpPr>
        <p:spPr>
          <a:xfrm>
            <a:off x="1928586" y="117686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719957-9CA2-26BC-B419-659098F22C7D}"/>
              </a:ext>
            </a:extLst>
          </p:cNvPr>
          <p:cNvSpPr/>
          <p:nvPr/>
        </p:nvSpPr>
        <p:spPr>
          <a:xfrm>
            <a:off x="1928586" y="264666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463BF7-BBF4-E0C5-7C66-031BE2349027}"/>
              </a:ext>
            </a:extLst>
          </p:cNvPr>
          <p:cNvSpPr/>
          <p:nvPr/>
        </p:nvSpPr>
        <p:spPr>
          <a:xfrm>
            <a:off x="1925895" y="154028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2EE18-919D-3AF7-E3C4-9D597AC2D561}"/>
              </a:ext>
            </a:extLst>
          </p:cNvPr>
          <p:cNvSpPr txBox="1"/>
          <p:nvPr/>
        </p:nvSpPr>
        <p:spPr>
          <a:xfrm>
            <a:off x="2228850" y="1331674"/>
            <a:ext cx="2178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probability:</a:t>
            </a:r>
            <a:br>
              <a:rPr lang="en-US" dirty="0"/>
            </a:br>
            <a:r>
              <a:rPr lang="en-US" dirty="0"/>
              <a:t>single decomposition</a:t>
            </a:r>
            <a:br>
              <a:rPr lang="en-US" dirty="0"/>
            </a:br>
            <a:r>
              <a:rPr lang="en-US" dirty="0"/>
              <a:t>in pure states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3ECFDD-B7F5-A36A-0ACE-06BA20C09D68}"/>
              </a:ext>
            </a:extLst>
          </p:cNvPr>
          <p:cNvCxnSpPr>
            <a:cxnSpLocks/>
          </p:cNvCxnSpPr>
          <p:nvPr/>
        </p:nvCxnSpPr>
        <p:spPr>
          <a:xfrm>
            <a:off x="6826740" y="1194086"/>
            <a:ext cx="718981" cy="128324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625A11-AB44-C85D-39A7-97CA616F9270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6565578" y="1624013"/>
            <a:ext cx="1204441" cy="79240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1959A6-156B-5B45-CD5B-AB0CAC94BF04}"/>
              </a:ext>
            </a:extLst>
          </p:cNvPr>
          <p:cNvGrpSpPr/>
          <p:nvPr/>
        </p:nvGrpSpPr>
        <p:grpSpPr>
          <a:xfrm>
            <a:off x="5858204" y="795078"/>
            <a:ext cx="2457052" cy="2187126"/>
            <a:chOff x="6164765" y="2553707"/>
            <a:chExt cx="2457052" cy="218712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E9B637-1484-C152-2E3C-233A76CD9727}"/>
                </a:ext>
              </a:extLst>
            </p:cNvPr>
            <p:cNvGrpSpPr/>
            <p:nvPr/>
          </p:nvGrpSpPr>
          <p:grpSpPr>
            <a:xfrm>
              <a:off x="6655665" y="2913348"/>
              <a:ext cx="1478176" cy="1478177"/>
              <a:chOff x="5635690" y="3806890"/>
              <a:chExt cx="1110343" cy="111034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EC035BB-AED9-7D38-BD9B-5E2891CB3892}"/>
                  </a:ext>
                </a:extLst>
              </p:cNvPr>
              <p:cNvSpPr/>
              <p:nvPr/>
            </p:nvSpPr>
            <p:spPr>
              <a:xfrm>
                <a:off x="5635690" y="3806890"/>
                <a:ext cx="1110343" cy="1110343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9C1ED80-5437-9574-8ED2-0CA5F150CE1F}"/>
                  </a:ext>
                </a:extLst>
              </p:cNvPr>
              <p:cNvSpPr/>
              <p:nvPr/>
            </p:nvSpPr>
            <p:spPr>
              <a:xfrm>
                <a:off x="5847183" y="3806890"/>
                <a:ext cx="687355" cy="1110343"/>
              </a:xfrm>
              <a:prstGeom prst="ellipse">
                <a:avLst/>
              </a:prstGeom>
              <a:noFill/>
              <a:ln w="28575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9">
                <a:extLst>
                  <a:ext uri="{FF2B5EF4-FFF2-40B4-BE49-F238E27FC236}">
                    <a16:creationId xmlns:a16="http://schemas.microsoft.com/office/drawing/2014/main" id="{01F4D4DB-CA00-35EC-F38C-F98B203A42F9}"/>
                  </a:ext>
                </a:extLst>
              </p:cNvPr>
              <p:cNvSpPr/>
              <p:nvPr/>
            </p:nvSpPr>
            <p:spPr>
              <a:xfrm>
                <a:off x="6190860" y="3806890"/>
                <a:ext cx="343678" cy="1110344"/>
              </a:xfrm>
              <a:custGeom>
                <a:avLst/>
                <a:gdLst>
                  <a:gd name="connsiteX0" fmla="*/ 0 w 687355"/>
                  <a:gd name="connsiteY0" fmla="*/ 555172 h 1110343"/>
                  <a:gd name="connsiteX1" fmla="*/ 343678 w 687355"/>
                  <a:gd name="connsiteY1" fmla="*/ 0 h 1110343"/>
                  <a:gd name="connsiteX2" fmla="*/ 687356 w 687355"/>
                  <a:gd name="connsiteY2" fmla="*/ 555172 h 1110343"/>
                  <a:gd name="connsiteX3" fmla="*/ 343678 w 687355"/>
                  <a:gd name="connsiteY3" fmla="*/ 1110344 h 1110343"/>
                  <a:gd name="connsiteX4" fmla="*/ 0 w 687355"/>
                  <a:gd name="connsiteY4" fmla="*/ 555172 h 1110343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4" fmla="*/ 91440 w 687356"/>
                  <a:gd name="connsiteY4" fmla="*/ 646612 h 1110344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0" fmla="*/ 0 w 343678"/>
                  <a:gd name="connsiteY0" fmla="*/ 0 h 1110344"/>
                  <a:gd name="connsiteX1" fmla="*/ 343678 w 343678"/>
                  <a:gd name="connsiteY1" fmla="*/ 555172 h 1110344"/>
                  <a:gd name="connsiteX2" fmla="*/ 0 w 343678"/>
                  <a:gd name="connsiteY2" fmla="*/ 1110344 h 111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3678" h="1110344">
                    <a:moveTo>
                      <a:pt x="0" y="0"/>
                    </a:moveTo>
                    <a:cubicBezTo>
                      <a:pt x="189808" y="0"/>
                      <a:pt x="343678" y="248559"/>
                      <a:pt x="343678" y="555172"/>
                    </a:cubicBezTo>
                    <a:cubicBezTo>
                      <a:pt x="343678" y="861785"/>
                      <a:pt x="189808" y="1110344"/>
                      <a:pt x="0" y="111034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3CCD5B-4AE2-D070-89BE-906795DD0513}"/>
                    </a:ext>
                  </a:extLst>
                </p:cNvPr>
                <p:cNvSpPr txBox="1"/>
                <p:nvPr/>
              </p:nvSpPr>
              <p:spPr>
                <a:xfrm>
                  <a:off x="7133301" y="2553707"/>
                  <a:ext cx="522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E8173E2-F4D3-B382-BAED-8096EC0BE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301" y="2553707"/>
                  <a:ext cx="5229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EA19868-1CF8-3852-7304-C0DD64D24B33}"/>
                    </a:ext>
                  </a:extLst>
                </p:cNvPr>
                <p:cNvSpPr txBox="1"/>
                <p:nvPr/>
              </p:nvSpPr>
              <p:spPr>
                <a:xfrm>
                  <a:off x="7133301" y="4371501"/>
                  <a:ext cx="521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CA936B8-D5E1-A105-4DE5-32CBF56EE9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301" y="4371501"/>
                  <a:ext cx="5218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AD0467B-DB13-B595-A28D-5F2C24DF50D7}"/>
                    </a:ext>
                  </a:extLst>
                </p:cNvPr>
                <p:cNvSpPr txBox="1"/>
                <p:nvPr/>
              </p:nvSpPr>
              <p:spPr>
                <a:xfrm>
                  <a:off x="8055123" y="3467770"/>
                  <a:ext cx="5666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0DC6323-30D3-99DE-47B8-C552B13CA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123" y="3467770"/>
                  <a:ext cx="56669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7E41953-BBE3-7F71-A4F8-B9A555A8A52E}"/>
                    </a:ext>
                  </a:extLst>
                </p:cNvPr>
                <p:cNvSpPr txBox="1"/>
                <p:nvPr/>
              </p:nvSpPr>
              <p:spPr>
                <a:xfrm>
                  <a:off x="6164765" y="3471836"/>
                  <a:ext cx="5666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A0EB15-7FB6-3400-AC3D-CB872D5C9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765" y="3471836"/>
                  <a:ext cx="56669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B8BF7E5-092F-0D1F-536C-A2AB20F43F81}"/>
              </a:ext>
            </a:extLst>
          </p:cNvPr>
          <p:cNvSpPr txBox="1"/>
          <p:nvPr/>
        </p:nvSpPr>
        <p:spPr>
          <a:xfrm>
            <a:off x="8518097" y="1331674"/>
            <a:ext cx="250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Quantum probability:</a:t>
            </a:r>
            <a:br>
              <a:rPr lang="en-US" dirty="0"/>
            </a:br>
            <a:r>
              <a:rPr lang="en-US" dirty="0"/>
              <a:t>multiple decompositions</a:t>
            </a:r>
            <a:br>
              <a:rPr lang="en-US" dirty="0"/>
            </a:br>
            <a:r>
              <a:rPr lang="en-US" dirty="0"/>
              <a:t>in pure states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D83CF9-7185-1D28-E005-7CC4CA25EFE8}"/>
              </a:ext>
            </a:extLst>
          </p:cNvPr>
          <p:cNvSpPr txBox="1"/>
          <p:nvPr/>
        </p:nvSpPr>
        <p:spPr>
          <a:xfrm>
            <a:off x="266904" y="3682605"/>
            <a:ext cx="506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High degree of non-additivity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981494-714E-BDEF-A4BF-A975C912BF0D}"/>
                  </a:ext>
                </a:extLst>
              </p:cNvPr>
              <p:cNvSpPr txBox="1"/>
              <p:nvPr/>
            </p:nvSpPr>
            <p:spPr>
              <a:xfrm>
                <a:off x="5717291" y="3722425"/>
                <a:ext cx="4531562" cy="986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4981494-714E-BDEF-A4BF-A975C912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291" y="3722425"/>
                <a:ext cx="4531562" cy="9865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5468AC4-F78D-13AC-3009-4E8C4CA21D31}"/>
              </a:ext>
            </a:extLst>
          </p:cNvPr>
          <p:cNvSpPr txBox="1"/>
          <p:nvPr/>
        </p:nvSpPr>
        <p:spPr>
          <a:xfrm>
            <a:off x="266904" y="3059927"/>
            <a:ext cx="8022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Finite probability on each point of a continuum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DFE3E0-2D47-3FDC-CEC1-3C028CCA0C57}"/>
              </a:ext>
            </a:extLst>
          </p:cNvPr>
          <p:cNvSpPr txBox="1"/>
          <p:nvPr/>
        </p:nvSpPr>
        <p:spPr>
          <a:xfrm>
            <a:off x="6212394" y="4707242"/>
            <a:ext cx="298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for maximally mixed state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C2AA16-0EAE-48B6-841D-2D6691636D72}"/>
              </a:ext>
            </a:extLst>
          </p:cNvPr>
          <p:cNvSpPr txBox="1"/>
          <p:nvPr/>
        </p:nvSpPr>
        <p:spPr>
          <a:xfrm>
            <a:off x="1359725" y="4322165"/>
            <a:ext cx="430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Uncountably many possible decompositions</a:t>
            </a:r>
          </a:p>
        </p:txBody>
      </p:sp>
    </p:spTree>
    <p:extLst>
      <p:ext uri="{BB962C8B-B14F-4D97-AF65-F5344CB8AC3E}">
        <p14:creationId xmlns:p14="http://schemas.microsoft.com/office/powerpoint/2010/main" val="4071289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73D57F-1935-70A6-51DE-9453328EA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12361-7F50-D274-117D-DDE2E154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F9FD4-83E9-00BA-B3A3-42D1A3B92201}"/>
              </a:ext>
            </a:extLst>
          </p:cNvPr>
          <p:cNvSpPr txBox="1"/>
          <p:nvPr/>
        </p:nvSpPr>
        <p:spPr>
          <a:xfrm>
            <a:off x="218872" y="165518"/>
            <a:ext cx="3897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1DD093-12C3-CFE8-EBE7-303947FD1F63}"/>
                  </a:ext>
                </a:extLst>
              </p:cNvPr>
              <p:cNvSpPr txBox="1"/>
              <p:nvPr/>
            </p:nvSpPr>
            <p:spPr>
              <a:xfrm>
                <a:off x="4716468" y="272900"/>
                <a:ext cx="18484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1DD093-12C3-CFE8-EBE7-303947FD1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468" y="272900"/>
                <a:ext cx="184845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5E57C-683A-DAAA-ABDE-C49FBBE58623}"/>
                  </a:ext>
                </a:extLst>
              </p:cNvPr>
              <p:cNvSpPr txBox="1"/>
              <p:nvPr/>
            </p:nvSpPr>
            <p:spPr>
              <a:xfrm>
                <a:off x="6994770" y="14446"/>
                <a:ext cx="4385881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𝑝𝑥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55E57C-683A-DAAA-ABDE-C49FBBE58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70" y="14446"/>
                <a:ext cx="4385881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40D38A-392E-A4FB-40B5-675B8C2BAA27}"/>
              </a:ext>
            </a:extLst>
          </p:cNvPr>
          <p:cNvSpPr txBox="1"/>
          <p:nvPr/>
        </p:nvSpPr>
        <p:spPr>
          <a:xfrm>
            <a:off x="277488" y="1407713"/>
            <a:ext cx="1572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53A38-F711-ED1D-7FEE-D6C1A797005F}"/>
              </a:ext>
            </a:extLst>
          </p:cNvPr>
          <p:cNvSpPr txBox="1"/>
          <p:nvPr/>
        </p:nvSpPr>
        <p:spPr>
          <a:xfrm>
            <a:off x="10210799" y="1271053"/>
            <a:ext cx="1769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Quantum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DCAC46-EB7D-22B9-FF3E-13286178084A}"/>
              </a:ext>
            </a:extLst>
          </p:cNvPr>
          <p:cNvCxnSpPr>
            <a:cxnSpLocks/>
          </p:cNvCxnSpPr>
          <p:nvPr/>
        </p:nvCxnSpPr>
        <p:spPr>
          <a:xfrm>
            <a:off x="2822751" y="1307594"/>
            <a:ext cx="0" cy="147817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E861FF-92A0-A2CC-881A-A3CD6FAE6007}"/>
                  </a:ext>
                </a:extLst>
              </p:cNvPr>
              <p:cNvSpPr txBox="1"/>
              <p:nvPr/>
            </p:nvSpPr>
            <p:spPr>
              <a:xfrm>
                <a:off x="2639848" y="2754159"/>
                <a:ext cx="460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E861FF-92A0-A2CC-881A-A3CD6FAE6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848" y="2754159"/>
                <a:ext cx="4607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E7E71D-64BD-03DA-882A-BE6359C78666}"/>
                  </a:ext>
                </a:extLst>
              </p:cNvPr>
              <p:cNvSpPr txBox="1"/>
              <p:nvPr/>
            </p:nvSpPr>
            <p:spPr>
              <a:xfrm>
                <a:off x="2639847" y="970231"/>
                <a:ext cx="455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E7E71D-64BD-03DA-882A-BE6359C78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847" y="970231"/>
                <a:ext cx="4553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CCD504D-AFD2-E46A-E829-6516FA27A0C4}"/>
              </a:ext>
            </a:extLst>
          </p:cNvPr>
          <p:cNvSpPr txBox="1"/>
          <p:nvPr/>
        </p:nvSpPr>
        <p:spPr>
          <a:xfrm>
            <a:off x="520960" y="1932773"/>
            <a:ext cx="12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simplex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F5253F-5752-C13D-22CF-D7A72C6A9BB6}"/>
              </a:ext>
            </a:extLst>
          </p:cNvPr>
          <p:cNvSpPr txBox="1"/>
          <p:nvPr/>
        </p:nvSpPr>
        <p:spPr>
          <a:xfrm>
            <a:off x="10390656" y="1770853"/>
            <a:ext cx="158960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Bloch ball</a:t>
            </a:r>
          </a:p>
          <a:p>
            <a:pPr algn="ctr"/>
            <a:r>
              <a:rPr lang="en-US" sz="1400" dirty="0"/>
              <a:t>Complex projective</a:t>
            </a:r>
            <a:br>
              <a:rPr lang="en-US" sz="1400" dirty="0"/>
            </a:br>
            <a:r>
              <a:rPr lang="en-US" sz="1400" dirty="0"/>
              <a:t>Hilbert space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BF9EF3-A8BF-BC86-B2AF-6E2A393A87D3}"/>
              </a:ext>
            </a:extLst>
          </p:cNvPr>
          <p:cNvGrpSpPr/>
          <p:nvPr/>
        </p:nvGrpSpPr>
        <p:grpSpPr>
          <a:xfrm>
            <a:off x="8290254" y="1642840"/>
            <a:ext cx="2457052" cy="2187126"/>
            <a:chOff x="6164765" y="2553707"/>
            <a:chExt cx="2457052" cy="218712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624363-F005-D51B-7577-00E578D2F77D}"/>
                </a:ext>
              </a:extLst>
            </p:cNvPr>
            <p:cNvGrpSpPr/>
            <p:nvPr/>
          </p:nvGrpSpPr>
          <p:grpSpPr>
            <a:xfrm>
              <a:off x="6655665" y="2913348"/>
              <a:ext cx="1478176" cy="1478177"/>
              <a:chOff x="5635690" y="3806890"/>
              <a:chExt cx="1110343" cy="111034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9E2956B-B3E0-4BFA-D755-1409AB20AC63}"/>
                  </a:ext>
                </a:extLst>
              </p:cNvPr>
              <p:cNvSpPr/>
              <p:nvPr/>
            </p:nvSpPr>
            <p:spPr>
              <a:xfrm>
                <a:off x="5635690" y="3806890"/>
                <a:ext cx="1110343" cy="1110343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2706424-C2FF-703A-B26B-DC56A5D21DB4}"/>
                  </a:ext>
                </a:extLst>
              </p:cNvPr>
              <p:cNvSpPr/>
              <p:nvPr/>
            </p:nvSpPr>
            <p:spPr>
              <a:xfrm>
                <a:off x="5847183" y="3806890"/>
                <a:ext cx="687355" cy="1110343"/>
              </a:xfrm>
              <a:prstGeom prst="ellipse">
                <a:avLst/>
              </a:prstGeom>
              <a:ln w="28575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9">
                <a:extLst>
                  <a:ext uri="{FF2B5EF4-FFF2-40B4-BE49-F238E27FC236}">
                    <a16:creationId xmlns:a16="http://schemas.microsoft.com/office/drawing/2014/main" id="{36EAA344-BC75-B627-4CC6-96C761783663}"/>
                  </a:ext>
                </a:extLst>
              </p:cNvPr>
              <p:cNvSpPr/>
              <p:nvPr/>
            </p:nvSpPr>
            <p:spPr>
              <a:xfrm>
                <a:off x="6190860" y="3806890"/>
                <a:ext cx="343678" cy="1110344"/>
              </a:xfrm>
              <a:custGeom>
                <a:avLst/>
                <a:gdLst>
                  <a:gd name="connsiteX0" fmla="*/ 0 w 687355"/>
                  <a:gd name="connsiteY0" fmla="*/ 555172 h 1110343"/>
                  <a:gd name="connsiteX1" fmla="*/ 343678 w 687355"/>
                  <a:gd name="connsiteY1" fmla="*/ 0 h 1110343"/>
                  <a:gd name="connsiteX2" fmla="*/ 687356 w 687355"/>
                  <a:gd name="connsiteY2" fmla="*/ 555172 h 1110343"/>
                  <a:gd name="connsiteX3" fmla="*/ 343678 w 687355"/>
                  <a:gd name="connsiteY3" fmla="*/ 1110344 h 1110343"/>
                  <a:gd name="connsiteX4" fmla="*/ 0 w 687355"/>
                  <a:gd name="connsiteY4" fmla="*/ 555172 h 1110343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4" fmla="*/ 91440 w 687356"/>
                  <a:gd name="connsiteY4" fmla="*/ 646612 h 1110344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0" fmla="*/ 0 w 343678"/>
                  <a:gd name="connsiteY0" fmla="*/ 0 h 1110344"/>
                  <a:gd name="connsiteX1" fmla="*/ 343678 w 343678"/>
                  <a:gd name="connsiteY1" fmla="*/ 555172 h 1110344"/>
                  <a:gd name="connsiteX2" fmla="*/ 0 w 343678"/>
                  <a:gd name="connsiteY2" fmla="*/ 1110344 h 111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3678" h="1110344">
                    <a:moveTo>
                      <a:pt x="0" y="0"/>
                    </a:moveTo>
                    <a:cubicBezTo>
                      <a:pt x="189808" y="0"/>
                      <a:pt x="343678" y="248559"/>
                      <a:pt x="343678" y="555172"/>
                    </a:cubicBezTo>
                    <a:cubicBezTo>
                      <a:pt x="343678" y="861785"/>
                      <a:pt x="189808" y="1110344"/>
                      <a:pt x="0" y="1110344"/>
                    </a:cubicBezTo>
                  </a:path>
                </a:pathLst>
              </a:cu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A6BFC07-CAD3-00F3-A8A1-D9CE5D54FEE0}"/>
                    </a:ext>
                  </a:extLst>
                </p:cNvPr>
                <p:cNvSpPr txBox="1"/>
                <p:nvPr/>
              </p:nvSpPr>
              <p:spPr>
                <a:xfrm>
                  <a:off x="7133301" y="2553707"/>
                  <a:ext cx="522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E8173E2-F4D3-B382-BAED-8096EC0BE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301" y="2553707"/>
                  <a:ext cx="5229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A4B8902-5913-F3CB-3C87-14E49E830B4B}"/>
                    </a:ext>
                  </a:extLst>
                </p:cNvPr>
                <p:cNvSpPr txBox="1"/>
                <p:nvPr/>
              </p:nvSpPr>
              <p:spPr>
                <a:xfrm>
                  <a:off x="7133301" y="4371501"/>
                  <a:ext cx="5218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CA936B8-D5E1-A105-4DE5-32CBF56EE9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301" y="4371501"/>
                  <a:ext cx="52181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D222147-3499-847F-8B4B-1BBFCAFB7C08}"/>
                    </a:ext>
                  </a:extLst>
                </p:cNvPr>
                <p:cNvSpPr txBox="1"/>
                <p:nvPr/>
              </p:nvSpPr>
              <p:spPr>
                <a:xfrm>
                  <a:off x="8055123" y="3467770"/>
                  <a:ext cx="5666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0DC6323-30D3-99DE-47B8-C552B13CA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123" y="3467770"/>
                  <a:ext cx="56669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68EA9-E807-DC57-0880-CA6DA3F3C508}"/>
                    </a:ext>
                  </a:extLst>
                </p:cNvPr>
                <p:cNvSpPr txBox="1"/>
                <p:nvPr/>
              </p:nvSpPr>
              <p:spPr>
                <a:xfrm>
                  <a:off x="6164765" y="3471836"/>
                  <a:ext cx="5666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A0EB15-7FB6-3400-AC3D-CB872D5C9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765" y="3471836"/>
                  <a:ext cx="56669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99F120-981C-B333-9F0C-269F167BA19D}"/>
              </a:ext>
            </a:extLst>
          </p:cNvPr>
          <p:cNvCxnSpPr>
            <a:cxnSpLocks/>
          </p:cNvCxnSpPr>
          <p:nvPr/>
        </p:nvCxnSpPr>
        <p:spPr>
          <a:xfrm flipH="1">
            <a:off x="9191625" y="2108200"/>
            <a:ext cx="698500" cy="129540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6FABDA-650D-D2DB-560A-61DD2C93216B}"/>
              </a:ext>
            </a:extLst>
          </p:cNvPr>
          <p:cNvCxnSpPr>
            <a:cxnSpLocks/>
          </p:cNvCxnSpPr>
          <p:nvPr/>
        </p:nvCxnSpPr>
        <p:spPr>
          <a:xfrm flipH="1" flipV="1">
            <a:off x="9552152" y="2785770"/>
            <a:ext cx="968628" cy="64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275439EE-BE10-D369-636F-99A2F3A98E83}"/>
              </a:ext>
            </a:extLst>
          </p:cNvPr>
          <p:cNvSpPr/>
          <p:nvPr/>
        </p:nvSpPr>
        <p:spPr>
          <a:xfrm>
            <a:off x="2796093" y="128451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F0D1930-6913-51AA-1E43-6B9CA43A509C}"/>
              </a:ext>
            </a:extLst>
          </p:cNvPr>
          <p:cNvSpPr/>
          <p:nvPr/>
        </p:nvSpPr>
        <p:spPr>
          <a:xfrm>
            <a:off x="2796093" y="275430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CA61E2-C5C6-D873-74FA-3C6D58FAEF5F}"/>
              </a:ext>
            </a:extLst>
          </p:cNvPr>
          <p:cNvCxnSpPr/>
          <p:nvPr/>
        </p:nvCxnSpPr>
        <p:spPr>
          <a:xfrm>
            <a:off x="2822749" y="1515101"/>
            <a:ext cx="754758" cy="66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06EBAF-1E22-9733-8950-0D1B2C8C3955}"/>
                  </a:ext>
                </a:extLst>
              </p:cNvPr>
              <p:cNvSpPr txBox="1"/>
              <p:nvPr/>
            </p:nvSpPr>
            <p:spPr>
              <a:xfrm>
                <a:off x="3577507" y="1397179"/>
                <a:ext cx="1811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506EBAF-1E22-9733-8950-0D1B2C8C3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507" y="1397179"/>
                <a:ext cx="1811906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C82BDD-A58C-F84A-24EB-7BE0EAABFA66}"/>
                  </a:ext>
                </a:extLst>
              </p:cNvPr>
              <p:cNvSpPr txBox="1"/>
              <p:nvPr/>
            </p:nvSpPr>
            <p:spPr>
              <a:xfrm>
                <a:off x="8891508" y="3353025"/>
                <a:ext cx="4530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C82BDD-A58C-F84A-24EB-7BE0EAABF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508" y="3353025"/>
                <a:ext cx="45300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F7B4813-2AD6-C662-FADA-35423B5A4771}"/>
                  </a:ext>
                </a:extLst>
              </p:cNvPr>
              <p:cNvSpPr txBox="1"/>
              <p:nvPr/>
            </p:nvSpPr>
            <p:spPr>
              <a:xfrm>
                <a:off x="9747905" y="1764768"/>
                <a:ext cx="468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F7B4813-2AD6-C662-FADA-35423B5A4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905" y="1764768"/>
                <a:ext cx="46839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04ECC6-5220-0F8A-F4D9-889361CF8791}"/>
                  </a:ext>
                </a:extLst>
              </p:cNvPr>
              <p:cNvSpPr txBox="1"/>
              <p:nvPr/>
            </p:nvSpPr>
            <p:spPr>
              <a:xfrm>
                <a:off x="6144168" y="1609607"/>
                <a:ext cx="2803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Max and min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must be on opposite points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04ECC6-5220-0F8A-F4D9-889361CF8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168" y="1609607"/>
                <a:ext cx="2803203" cy="646331"/>
              </a:xfrm>
              <a:prstGeom prst="rect">
                <a:avLst/>
              </a:prstGeom>
              <a:blipFill>
                <a:blip r:embed="rId13"/>
                <a:stretch>
                  <a:fillRect l="-1957" t="-4717" r="-65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7030FDC-15C5-DD8B-4060-3502CBFE306B}"/>
                  </a:ext>
                </a:extLst>
              </p:cNvPr>
              <p:cNvSpPr txBox="1"/>
              <p:nvPr/>
            </p:nvSpPr>
            <p:spPr>
              <a:xfrm>
                <a:off x="10168352" y="3362707"/>
                <a:ext cx="18172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7030FDC-15C5-DD8B-4060-3502CBFE3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352" y="3362707"/>
                <a:ext cx="1817229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DED9-533F-245F-08AE-3B2230C4B212}"/>
                  </a:ext>
                </a:extLst>
              </p:cNvPr>
              <p:cNvSpPr txBox="1"/>
              <p:nvPr/>
            </p:nvSpPr>
            <p:spPr>
              <a:xfrm>
                <a:off x="739679" y="3547373"/>
                <a:ext cx="1645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F6DED9-533F-245F-08AE-3B2230C4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79" y="3547373"/>
                <a:ext cx="1645194" cy="369332"/>
              </a:xfrm>
              <a:prstGeom prst="rect">
                <a:avLst/>
              </a:prstGeom>
              <a:blipFill>
                <a:blip r:embed="rId1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4C86DD-F06A-CC2E-985E-A242E83845AF}"/>
                  </a:ext>
                </a:extLst>
              </p:cNvPr>
              <p:cNvSpPr txBox="1"/>
              <p:nvPr/>
            </p:nvSpPr>
            <p:spPr>
              <a:xfrm>
                <a:off x="698648" y="4031038"/>
                <a:ext cx="2837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04C86DD-F06A-CC2E-985E-A242E8384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48" y="4031038"/>
                <a:ext cx="2837828" cy="369332"/>
              </a:xfrm>
              <a:prstGeom prst="rect">
                <a:avLst/>
              </a:prstGeom>
              <a:blipFill>
                <a:blip r:embed="rId1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B9CFAB-AB96-D0A4-BFA2-E735C7646B2D}"/>
                  </a:ext>
                </a:extLst>
              </p:cNvPr>
              <p:cNvSpPr txBox="1"/>
              <p:nvPr/>
            </p:nvSpPr>
            <p:spPr>
              <a:xfrm>
                <a:off x="5742326" y="3506149"/>
                <a:ext cx="1645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0B9CFAB-AB96-D0A4-BFA2-E735C7646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326" y="3506149"/>
                <a:ext cx="1645194" cy="369332"/>
              </a:xfrm>
              <a:prstGeom prst="rect">
                <a:avLst/>
              </a:prstGeom>
              <a:blipFill>
                <a:blip r:embed="rId1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9A952E5-3396-0183-B2F5-8091063DC6DA}"/>
                  </a:ext>
                </a:extLst>
              </p:cNvPr>
              <p:cNvSpPr txBox="1"/>
              <p:nvPr/>
            </p:nvSpPr>
            <p:spPr>
              <a:xfrm>
                <a:off x="5735773" y="3983689"/>
                <a:ext cx="2837828" cy="384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9A952E5-3396-0183-B2F5-8091063DC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73" y="3983689"/>
                <a:ext cx="2837828" cy="384208"/>
              </a:xfrm>
              <a:prstGeom prst="rect">
                <a:avLst/>
              </a:prstGeom>
              <a:blipFill>
                <a:blip r:embed="rId18"/>
                <a:stretch>
                  <a:fillRect t="-156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6F48843-3713-292C-A5DA-21713CE205FE}"/>
              </a:ext>
            </a:extLst>
          </p:cNvPr>
          <p:cNvSpPr/>
          <p:nvPr/>
        </p:nvSpPr>
        <p:spPr>
          <a:xfrm>
            <a:off x="6564923" y="3983688"/>
            <a:ext cx="298939" cy="4166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1B8A37-DE62-2DE4-3364-23340FA485D7}"/>
              </a:ext>
            </a:extLst>
          </p:cNvPr>
          <p:cNvCxnSpPr>
            <a:cxnSpLocks/>
          </p:cNvCxnSpPr>
          <p:nvPr/>
        </p:nvCxnSpPr>
        <p:spPr>
          <a:xfrm flipH="1" flipV="1">
            <a:off x="6842398" y="4371160"/>
            <a:ext cx="449936" cy="29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DF1923B-0F79-539A-6914-13166B3163EC}"/>
              </a:ext>
            </a:extLst>
          </p:cNvPr>
          <p:cNvSpPr txBox="1"/>
          <p:nvPr/>
        </p:nvSpPr>
        <p:spPr>
          <a:xfrm>
            <a:off x="7292334" y="4420299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???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35A734-3994-AAE2-0FEC-A790391335FA}"/>
              </a:ext>
            </a:extLst>
          </p:cNvPr>
          <p:cNvSpPr txBox="1"/>
          <p:nvPr/>
        </p:nvSpPr>
        <p:spPr>
          <a:xfrm>
            <a:off x="5560688" y="5176020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what needs to be generalized</a:t>
            </a:r>
            <a:br>
              <a:rPr lang="en-US" dirty="0"/>
            </a:br>
            <a:r>
              <a:rPr lang="en-US" dirty="0"/>
              <a:t>to a continuum for integral/derivative</a:t>
            </a:r>
          </a:p>
        </p:txBody>
      </p:sp>
    </p:spTree>
    <p:extLst>
      <p:ext uri="{BB962C8B-B14F-4D97-AF65-F5344CB8AC3E}">
        <p14:creationId xmlns:p14="http://schemas.microsoft.com/office/powerpoint/2010/main" val="3195300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5562-6380-E192-E24D-4887B204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and count of states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A601D-6DEB-6AED-557C-A00D02527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F566C-C32F-214C-4C0C-23F80D9B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D962B-FC3B-3035-1672-CC246E79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9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FD460F-9095-E6EC-EF00-DA827E69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CE842-4B11-50D7-CCC9-B1BDC9F6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8609E-F788-3417-085A-6D198F8B7B0C}"/>
              </a:ext>
            </a:extLst>
          </p:cNvPr>
          <p:cNvSpPr txBox="1"/>
          <p:nvPr/>
        </p:nvSpPr>
        <p:spPr>
          <a:xfrm>
            <a:off x="0" y="26143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Classical statistical mechanics links count of states and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1F008B-6320-42DA-5290-E2D23891AB40}"/>
                  </a:ext>
                </a:extLst>
              </p:cNvPr>
              <p:cNvSpPr txBox="1"/>
              <p:nvPr/>
            </p:nvSpPr>
            <p:spPr>
              <a:xfrm>
                <a:off x="-4708" y="925438"/>
                <a:ext cx="12192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1F008B-6320-42DA-5290-E2D23891A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8" y="925438"/>
                <a:ext cx="121920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0FCD8F-C610-D1C5-DBC9-7846245B22A9}"/>
              </a:ext>
            </a:extLst>
          </p:cNvPr>
          <p:cNvCxnSpPr/>
          <p:nvPr/>
        </p:nvCxnSpPr>
        <p:spPr>
          <a:xfrm flipV="1">
            <a:off x="4875036" y="1457208"/>
            <a:ext cx="255639" cy="49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B94557-0E6B-41FA-DABC-3316974CD948}"/>
              </a:ext>
            </a:extLst>
          </p:cNvPr>
          <p:cNvCxnSpPr/>
          <p:nvPr/>
        </p:nvCxnSpPr>
        <p:spPr>
          <a:xfrm flipV="1">
            <a:off x="3775587" y="1298783"/>
            <a:ext cx="619432" cy="22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BDEA29-B451-E888-DA6A-177E2BE0D677}"/>
              </a:ext>
            </a:extLst>
          </p:cNvPr>
          <p:cNvCxnSpPr>
            <a:cxnSpLocks/>
          </p:cNvCxnSpPr>
          <p:nvPr/>
        </p:nvCxnSpPr>
        <p:spPr>
          <a:xfrm flipH="1" flipV="1">
            <a:off x="7233007" y="1603425"/>
            <a:ext cx="665052" cy="236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381DD8-7F5E-F539-4C2C-864BAA80F277}"/>
              </a:ext>
            </a:extLst>
          </p:cNvPr>
          <p:cNvSpPr txBox="1"/>
          <p:nvPr/>
        </p:nvSpPr>
        <p:spPr>
          <a:xfrm>
            <a:off x="2224655" y="1483899"/>
            <a:ext cx="2419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Shannon/Gibbs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B84CA9-7617-F060-6583-CE027624AA2A}"/>
                  </a:ext>
                </a:extLst>
              </p:cNvPr>
              <p:cNvSpPr txBox="1"/>
              <p:nvPr/>
            </p:nvSpPr>
            <p:spPr>
              <a:xfrm>
                <a:off x="3498471" y="1928047"/>
                <a:ext cx="2788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Uniform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B84CA9-7617-F060-6583-CE027624A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471" y="1928047"/>
                <a:ext cx="2788136" cy="369332"/>
              </a:xfrm>
              <a:prstGeom prst="rect">
                <a:avLst/>
              </a:prstGeom>
              <a:blipFill>
                <a:blip r:embed="rId3"/>
                <a:stretch>
                  <a:fillRect l="-19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CBF8D4B-0E24-D1A1-2D3E-D2D0F7446593}"/>
              </a:ext>
            </a:extLst>
          </p:cNvPr>
          <p:cNvCxnSpPr>
            <a:cxnSpLocks/>
          </p:cNvCxnSpPr>
          <p:nvPr/>
        </p:nvCxnSpPr>
        <p:spPr>
          <a:xfrm flipH="1">
            <a:off x="7728155" y="1194921"/>
            <a:ext cx="786580" cy="3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08E2A3-8E6E-E454-FDD4-48977441CD65}"/>
              </a:ext>
            </a:extLst>
          </p:cNvPr>
          <p:cNvSpPr txBox="1"/>
          <p:nvPr/>
        </p:nvSpPr>
        <p:spPr>
          <a:xfrm>
            <a:off x="8573728" y="1010255"/>
            <a:ext cx="164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of states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BB05D-F63C-F39C-BEBB-4AF63CA63CF7}"/>
              </a:ext>
            </a:extLst>
          </p:cNvPr>
          <p:cNvSpPr txBox="1"/>
          <p:nvPr/>
        </p:nvSpPr>
        <p:spPr>
          <a:xfrm>
            <a:off x="7061327" y="1853231"/>
            <a:ext cx="457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Fundamental postulate of statistical mechanics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1C8C6F-4678-3719-50B6-A70D028E6C77}"/>
              </a:ext>
            </a:extLst>
          </p:cNvPr>
          <p:cNvSpPr txBox="1"/>
          <p:nvPr/>
        </p:nvSpPr>
        <p:spPr>
          <a:xfrm>
            <a:off x="0" y="257201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Quantum statistical mechanics has a somewhat related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82D475-0ED5-6810-E00A-42BE55EE96DB}"/>
                  </a:ext>
                </a:extLst>
              </p:cNvPr>
              <p:cNvSpPr txBox="1"/>
              <p:nvPr/>
            </p:nvSpPr>
            <p:spPr>
              <a:xfrm>
                <a:off x="262445" y="3275355"/>
                <a:ext cx="933552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dim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ℂ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span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82D475-0ED5-6810-E00A-42BE55EE9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5" y="3275355"/>
                <a:ext cx="933552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AB8C11-73A2-4148-5D2B-FAB7BA7AD1FE}"/>
              </a:ext>
            </a:extLst>
          </p:cNvPr>
          <p:cNvCxnSpPr/>
          <p:nvPr/>
        </p:nvCxnSpPr>
        <p:spPr>
          <a:xfrm flipV="1">
            <a:off x="1702663" y="3760779"/>
            <a:ext cx="619432" cy="22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E96C60-47AB-E7E8-AAFC-9C01C8FA918B}"/>
              </a:ext>
            </a:extLst>
          </p:cNvPr>
          <p:cNvSpPr txBox="1"/>
          <p:nvPr/>
        </p:nvSpPr>
        <p:spPr>
          <a:xfrm>
            <a:off x="584351" y="3536964"/>
            <a:ext cx="1527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Von Neumann</a:t>
            </a:r>
            <a:br>
              <a:rPr lang="en-US" dirty="0"/>
            </a:br>
            <a:r>
              <a:rPr lang="en-US" dirty="0"/>
              <a:t>entropy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AF82EF-1DA8-09FE-9038-B8DF80FFBE5E}"/>
              </a:ext>
            </a:extLst>
          </p:cNvPr>
          <p:cNvCxnSpPr/>
          <p:nvPr/>
        </p:nvCxnSpPr>
        <p:spPr>
          <a:xfrm flipV="1">
            <a:off x="2738202" y="3863109"/>
            <a:ext cx="255639" cy="49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7A5A77-1525-ED39-52F9-0810DFBC8EE1}"/>
                  </a:ext>
                </a:extLst>
              </p:cNvPr>
              <p:cNvSpPr txBox="1"/>
              <p:nvPr/>
            </p:nvSpPr>
            <p:spPr>
              <a:xfrm>
                <a:off x="1361637" y="4333948"/>
                <a:ext cx="27881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Uniform distribution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47A5A77-1525-ED39-52F9-0810DFBC8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637" y="4333948"/>
                <a:ext cx="2788136" cy="369332"/>
              </a:xfrm>
              <a:prstGeom prst="rect">
                <a:avLst/>
              </a:prstGeom>
              <a:blipFill>
                <a:blip r:embed="rId5"/>
                <a:stretch>
                  <a:fillRect l="-1747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DB3BA1-B19A-0264-79FD-32208B983702}"/>
              </a:ext>
            </a:extLst>
          </p:cNvPr>
          <p:cNvCxnSpPr>
            <a:cxnSpLocks/>
          </p:cNvCxnSpPr>
          <p:nvPr/>
        </p:nvCxnSpPr>
        <p:spPr>
          <a:xfrm flipH="1" flipV="1">
            <a:off x="5192141" y="3862939"/>
            <a:ext cx="555523" cy="341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7FAC71-BE3A-C071-89B3-FF28638D90BC}"/>
              </a:ext>
            </a:extLst>
          </p:cNvPr>
          <p:cNvSpPr txBox="1"/>
          <p:nvPr/>
        </p:nvSpPr>
        <p:spPr>
          <a:xfrm>
            <a:off x="4910932" y="4218596"/>
            <a:ext cx="275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of subspace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E6ACC1-7F6A-DB37-2D41-1D48B4A5D3C2}"/>
                  </a:ext>
                </a:extLst>
              </p:cNvPr>
              <p:cNvSpPr txBox="1"/>
              <p:nvPr/>
            </p:nvSpPr>
            <p:spPr>
              <a:xfrm>
                <a:off x="7565533" y="3246764"/>
                <a:ext cx="44750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Equal for a uniform distribution over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span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E6ACC1-7F6A-DB37-2D41-1D48B4A5D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33" y="3246764"/>
                <a:ext cx="4475071" cy="369332"/>
              </a:xfrm>
              <a:prstGeom prst="rect">
                <a:avLst/>
              </a:prstGeom>
              <a:blipFill>
                <a:blip r:embed="rId6"/>
                <a:stretch>
                  <a:fillRect l="-10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08C36A3-D416-C37D-7AE2-C73EFE020A4A}"/>
              </a:ext>
            </a:extLst>
          </p:cNvPr>
          <p:cNvSpPr txBox="1"/>
          <p:nvPr/>
        </p:nvSpPr>
        <p:spPr>
          <a:xfrm>
            <a:off x="2500121" y="5154305"/>
            <a:ext cx="5228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Generalized expression?</a:t>
            </a:r>
          </a:p>
        </p:txBody>
      </p:sp>
    </p:spTree>
    <p:extLst>
      <p:ext uri="{BB962C8B-B14F-4D97-AF65-F5344CB8AC3E}">
        <p14:creationId xmlns:p14="http://schemas.microsoft.com/office/powerpoint/2010/main" val="385664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263D7-E26B-2EC9-27A8-38689A5B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69" y="221630"/>
            <a:ext cx="11444461" cy="12074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9ADFD2-EFBA-6205-5626-A8237AB9D9DA}"/>
              </a:ext>
            </a:extLst>
          </p:cNvPr>
          <p:cNvCxnSpPr>
            <a:cxnSpLocks/>
          </p:cNvCxnSpPr>
          <p:nvPr/>
        </p:nvCxnSpPr>
        <p:spPr>
          <a:xfrm flipH="1" flipV="1">
            <a:off x="9624561" y="967796"/>
            <a:ext cx="253629" cy="400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F1122D5-6B84-37D6-FB95-35918FD67402}"/>
              </a:ext>
            </a:extLst>
          </p:cNvPr>
          <p:cNvSpPr txBox="1"/>
          <p:nvPr/>
        </p:nvSpPr>
        <p:spPr>
          <a:xfrm>
            <a:off x="6400801" y="1429072"/>
            <a:ext cx="5668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Exponential of the entropy has key property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0EF68E-25A0-A83F-B083-4D28A92F3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3" y="2036622"/>
            <a:ext cx="9328660" cy="974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EBC49C-8252-65A0-CC97-0AAC7BA8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649" y="3011471"/>
            <a:ext cx="4705497" cy="3249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357FAC-81BC-AE46-BDDA-51374710E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42" y="3072223"/>
            <a:ext cx="4693158" cy="302291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5832A1-1770-25F8-B1AF-DEA1FFE7F8C5}"/>
              </a:ext>
            </a:extLst>
          </p:cNvPr>
          <p:cNvCxnSpPr/>
          <p:nvPr/>
        </p:nvCxnSpPr>
        <p:spPr>
          <a:xfrm flipH="1">
            <a:off x="8546122" y="3262244"/>
            <a:ext cx="908539" cy="356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1126896-3E98-962B-ECA5-0B626B0DA873}"/>
              </a:ext>
            </a:extLst>
          </p:cNvPr>
          <p:cNvSpPr txBox="1"/>
          <p:nvPr/>
        </p:nvSpPr>
        <p:spPr>
          <a:xfrm>
            <a:off x="9081486" y="2808179"/>
            <a:ext cx="250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Proof is mere calculation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A66481-9D8D-6DF8-C342-17CFF4C1A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64F37-877B-55EC-B9F0-5AC764C7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4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D2FC74-22B1-08D0-F93E-983F83B5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3658A9-49AA-3B30-9757-FC4BED53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D514D-80AC-F167-D9A1-BCCBB1C54C9E}"/>
                  </a:ext>
                </a:extLst>
              </p:cNvPr>
              <p:cNvSpPr txBox="1"/>
              <p:nvPr/>
            </p:nvSpPr>
            <p:spPr>
              <a:xfrm>
                <a:off x="1612516" y="420818"/>
                <a:ext cx="5655523" cy="737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stateCount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sup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hull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D514D-80AC-F167-D9A1-BCCBB1C54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16" y="420818"/>
                <a:ext cx="5655523" cy="737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F9A3024-24EF-03B2-0163-160ABE70CFB6}"/>
              </a:ext>
            </a:extLst>
          </p:cNvPr>
          <p:cNvSpPr txBox="1"/>
          <p:nvPr/>
        </p:nvSpPr>
        <p:spPr>
          <a:xfrm>
            <a:off x="326572" y="541755"/>
            <a:ext cx="1138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ACB62F-40AF-304C-8ADD-B89F27684F32}"/>
                  </a:ext>
                </a:extLst>
              </p:cNvPr>
              <p:cNvSpPr txBox="1"/>
              <p:nvPr/>
            </p:nvSpPr>
            <p:spPr>
              <a:xfrm>
                <a:off x="326572" y="2060271"/>
                <a:ext cx="64259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1. non-negative: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stateCount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0,+∞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ACB62F-40AF-304C-8ADD-B89F2768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2" y="2060271"/>
                <a:ext cx="6425990" cy="523220"/>
              </a:xfrm>
              <a:prstGeom prst="rect">
                <a:avLst/>
              </a:prstGeom>
              <a:blipFill>
                <a:blip r:embed="rId3"/>
                <a:stretch>
                  <a:fillRect l="-1992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356D13-FCAF-F20D-5172-645582AA658B}"/>
                  </a:ext>
                </a:extLst>
              </p:cNvPr>
              <p:cNvSpPr txBox="1"/>
              <p:nvPr/>
            </p:nvSpPr>
            <p:spPr>
              <a:xfrm>
                <a:off x="326572" y="2625806"/>
                <a:ext cx="86496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2. monotone: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stateCount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stateCount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356D13-FCAF-F20D-5172-645582AA6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2" y="2625806"/>
                <a:ext cx="8649612" cy="523220"/>
              </a:xfrm>
              <a:prstGeom prst="rect">
                <a:avLst/>
              </a:prstGeom>
              <a:blipFill>
                <a:blip r:embed="rId4"/>
                <a:stretch>
                  <a:fillRect l="-1481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86AC-D554-E5BC-0F7B-8F3AE3C89C54}"/>
                  </a:ext>
                </a:extLst>
              </p:cNvPr>
              <p:cNvSpPr txBox="1"/>
              <p:nvPr/>
            </p:nvSpPr>
            <p:spPr>
              <a:xfrm>
                <a:off x="326572" y="3149026"/>
                <a:ext cx="104824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</a:t>
                </a:r>
                <a:r>
                  <a:rPr lang="en-US" sz="2800" b="0" dirty="0"/>
                  <a:t>. </a:t>
                </a:r>
                <a:r>
                  <a:rPr lang="en-US" sz="2800" b="0" dirty="0" err="1"/>
                  <a:t>subadditive</a:t>
                </a:r>
                <a:r>
                  <a:rPr lang="en-US" sz="2800" b="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stateCount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stateCount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stateCount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0B86AC-D554-E5BC-0F7B-8F3AE3C8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2" y="3149026"/>
                <a:ext cx="10482421" cy="523220"/>
              </a:xfrm>
              <a:prstGeom prst="rect">
                <a:avLst/>
              </a:prstGeom>
              <a:blipFill>
                <a:blip r:embed="rId5"/>
                <a:stretch>
                  <a:fillRect l="-1222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1853E1-CC43-DE02-51E1-B759A4E950D4}"/>
              </a:ext>
            </a:extLst>
          </p:cNvPr>
          <p:cNvSpPr txBox="1"/>
          <p:nvPr/>
        </p:nvSpPr>
        <p:spPr>
          <a:xfrm>
            <a:off x="1612516" y="3800666"/>
            <a:ext cx="593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Additive on subspaces that can be orthogonally decomposed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42524-D0DB-E63C-94CA-0008148D9D3A}"/>
              </a:ext>
            </a:extLst>
          </p:cNvPr>
          <p:cNvSpPr txBox="1"/>
          <p:nvPr/>
        </p:nvSpPr>
        <p:spPr>
          <a:xfrm>
            <a:off x="326572" y="1537051"/>
            <a:ext cx="1947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4CFD4-EB84-1679-58D5-DB8CE1B5A71A}"/>
              </a:ext>
            </a:extLst>
          </p:cNvPr>
          <p:cNvSpPr txBox="1"/>
          <p:nvPr/>
        </p:nvSpPr>
        <p:spPr>
          <a:xfrm>
            <a:off x="399324" y="4770713"/>
            <a:ext cx="8476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Recovers number of states for discrete classical spaces, Liouville measure for continuous classical spaces, dimension of the subspaces in quantum mechanics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0CFA8-9930-4D1D-B68A-A3C3E4D417F8}"/>
              </a:ext>
            </a:extLst>
          </p:cNvPr>
          <p:cNvSpPr txBox="1"/>
          <p:nvPr/>
        </p:nvSpPr>
        <p:spPr>
          <a:xfrm>
            <a:off x="7631493" y="255743"/>
            <a:ext cx="4186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Exponential of the highest entropy reachable through convex combinations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99FC22-0532-9C8F-9DA3-E03136CF3717}"/>
              </a:ext>
            </a:extLst>
          </p:cNvPr>
          <p:cNvCxnSpPr/>
          <p:nvPr/>
        </p:nvCxnSpPr>
        <p:spPr>
          <a:xfrm flipH="1">
            <a:off x="6988629" y="587829"/>
            <a:ext cx="476794" cy="124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55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2DCE-BCE0-1B6B-E0EF-339384EAD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8698074" cy="897424"/>
          </a:xfrm>
        </p:spPr>
        <p:txBody>
          <a:bodyPr/>
          <a:lstStyle/>
          <a:p>
            <a:r>
              <a:rPr lang="en-US" dirty="0"/>
              <a:t>Goal of the overall project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6682E2-9FF6-9416-54E1-85337245508A}"/>
              </a:ext>
            </a:extLst>
          </p:cNvPr>
          <p:cNvGrpSpPr/>
          <p:nvPr/>
        </p:nvGrpSpPr>
        <p:grpSpPr>
          <a:xfrm>
            <a:off x="8708668" y="320121"/>
            <a:ext cx="3436710" cy="2736585"/>
            <a:chOff x="8807251" y="356793"/>
            <a:chExt cx="3436710" cy="2736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1683F9-8185-F744-0B0B-49403F1DAD2A}"/>
                </a:ext>
              </a:extLst>
            </p:cNvPr>
            <p:cNvGrpSpPr/>
            <p:nvPr/>
          </p:nvGrpSpPr>
          <p:grpSpPr>
            <a:xfrm>
              <a:off x="9410754" y="356793"/>
              <a:ext cx="2229706" cy="2324557"/>
              <a:chOff x="9664754" y="4369993"/>
              <a:chExt cx="2229706" cy="232455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09733E4-688D-4DCE-213B-967DFA3BC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1405" y="4369993"/>
                <a:ext cx="1676403" cy="152400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9A616A9-AC58-C779-B5DB-EE419585F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4754" y="5936692"/>
                <a:ext cx="2229706" cy="75785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EA1047-B877-5965-1071-F5EB143EBF14}"/>
                </a:ext>
              </a:extLst>
            </p:cNvPr>
            <p:cNvSpPr txBox="1"/>
            <p:nvPr/>
          </p:nvSpPr>
          <p:spPr>
            <a:xfrm>
              <a:off x="8807251" y="2724046"/>
              <a:ext cx="3436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https://assumptionsofphysics.org</a:t>
              </a:r>
              <a:endParaRPr 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B3C1A7E-6F6A-1D88-2FCE-065DF3392CE8}"/>
              </a:ext>
            </a:extLst>
          </p:cNvPr>
          <p:cNvSpPr txBox="1"/>
          <p:nvPr/>
        </p:nvSpPr>
        <p:spPr>
          <a:xfrm>
            <a:off x="271285" y="962742"/>
            <a:ext cx="83634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/>
              <a:t>Identify a handful of physical starting points from which the basic laws can be rigorously derived</a:t>
            </a:r>
            <a:endParaRPr lang="en-US" sz="3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510BEC-380E-4D22-D8D6-74F3FB1B6464}"/>
              </a:ext>
            </a:extLst>
          </p:cNvPr>
          <p:cNvGrpSpPr/>
          <p:nvPr/>
        </p:nvGrpSpPr>
        <p:grpSpPr>
          <a:xfrm>
            <a:off x="1102357" y="2187632"/>
            <a:ext cx="6874792" cy="999483"/>
            <a:chOff x="399019" y="972049"/>
            <a:chExt cx="8637977" cy="125582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E4A956-1944-CBE2-83CD-6FCF2A6CCE35}"/>
                </a:ext>
              </a:extLst>
            </p:cNvPr>
            <p:cNvSpPr/>
            <p:nvPr/>
          </p:nvSpPr>
          <p:spPr>
            <a:xfrm>
              <a:off x="3795926" y="1329706"/>
              <a:ext cx="1844162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Physical theory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D66A49F-922E-F845-91C7-ADCEB47A188F}"/>
                </a:ext>
              </a:extLst>
            </p:cNvPr>
            <p:cNvSpPr/>
            <p:nvPr/>
          </p:nvSpPr>
          <p:spPr>
            <a:xfrm>
              <a:off x="6976707" y="1329706"/>
              <a:ext cx="2060289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Physical result/</a:t>
              </a:r>
              <a:br>
                <a:rPr lang="en-US" sz="1200" dirty="0"/>
              </a:br>
              <a:r>
                <a:rPr lang="en-US" sz="1200" dirty="0"/>
                <a:t>effect/prediction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31F926F-60C2-386A-A8A7-13691FC45FF7}"/>
                </a:ext>
              </a:extLst>
            </p:cNvPr>
            <p:cNvSpPr/>
            <p:nvPr/>
          </p:nvSpPr>
          <p:spPr>
            <a:xfrm>
              <a:off x="399019" y="1329706"/>
              <a:ext cx="2060289" cy="898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Smallest set of assumptions required to rederive the theory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317F76-50E4-113C-C2C7-C756EEA4D0FB}"/>
                </a:ext>
              </a:extLst>
            </p:cNvPr>
            <p:cNvSpPr txBox="1"/>
            <p:nvPr/>
          </p:nvSpPr>
          <p:spPr>
            <a:xfrm>
              <a:off x="5919156" y="972049"/>
              <a:ext cx="794614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Physics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FDB709-A898-4E7B-7D19-A62336153DE1}"/>
                </a:ext>
              </a:extLst>
            </p:cNvPr>
            <p:cNvSpPr txBox="1"/>
            <p:nvPr/>
          </p:nvSpPr>
          <p:spPr>
            <a:xfrm>
              <a:off x="2387574" y="977841"/>
              <a:ext cx="1453797" cy="34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Reverse Physics</a:t>
              </a:r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1BC07645-0CA5-F4D3-051C-BF4DA0055022}"/>
                </a:ext>
              </a:extLst>
            </p:cNvPr>
            <p:cNvSpPr/>
            <p:nvPr/>
          </p:nvSpPr>
          <p:spPr>
            <a:xfrm>
              <a:off x="5841981" y="1582148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6D41FD80-698E-AD61-8104-61673ED87F91}"/>
                </a:ext>
              </a:extLst>
            </p:cNvPr>
            <p:cNvSpPr/>
            <p:nvPr/>
          </p:nvSpPr>
          <p:spPr>
            <a:xfrm flipH="1">
              <a:off x="2661200" y="1577251"/>
              <a:ext cx="932834" cy="3932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F91F582-C19D-B722-1760-7903D0D1BADC}"/>
              </a:ext>
            </a:extLst>
          </p:cNvPr>
          <p:cNvSpPr txBox="1"/>
          <p:nvPr/>
        </p:nvSpPr>
        <p:spPr>
          <a:xfrm>
            <a:off x="219033" y="3343298"/>
            <a:ext cx="971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+mj-lt"/>
              </a:rPr>
              <a:t>Reverse physics</a:t>
            </a:r>
            <a:r>
              <a:rPr lang="en-US" sz="3200" dirty="0">
                <a:latin typeface="+mj-lt"/>
              </a:rPr>
              <a:t>:</a:t>
            </a:r>
            <a:br>
              <a:rPr lang="en-US" sz="3200" dirty="0">
                <a:latin typeface="+mj-lt"/>
              </a:rPr>
            </a:br>
            <a:r>
              <a:rPr lang="en-US" sz="2400" dirty="0"/>
              <a:t>Start from the equations and identify principles and assumptions</a:t>
            </a:r>
            <a:endParaRPr lang="en-US" sz="3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0E7074-C618-B614-AA6B-4B758A19C1CB}"/>
              </a:ext>
            </a:extLst>
          </p:cNvPr>
          <p:cNvSpPr txBox="1"/>
          <p:nvPr/>
        </p:nvSpPr>
        <p:spPr>
          <a:xfrm>
            <a:off x="253267" y="4696171"/>
            <a:ext cx="43275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+mj-lt"/>
              </a:rPr>
              <a:t>Physical mathematics</a:t>
            </a:r>
            <a:r>
              <a:rPr lang="en-US" sz="3200" dirty="0">
                <a:latin typeface="+mj-lt"/>
              </a:rPr>
              <a:t>: </a:t>
            </a:r>
            <a:r>
              <a:rPr lang="en-US" sz="2400" dirty="0"/>
              <a:t>Start from scratch and rederive all mathematical structures from physical requirements</a:t>
            </a:r>
            <a:endParaRPr lang="en-US" sz="3200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9D5DFD3-8051-9B12-E90F-B7A049A3F905}"/>
              </a:ext>
            </a:extLst>
          </p:cNvPr>
          <p:cNvGrpSpPr/>
          <p:nvPr/>
        </p:nvGrpSpPr>
        <p:grpSpPr>
          <a:xfrm>
            <a:off x="5196606" y="4654503"/>
            <a:ext cx="2854992" cy="1887622"/>
            <a:chOff x="5664688" y="1950599"/>
            <a:chExt cx="3247734" cy="214729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B66360-947A-8F1C-920B-F7C6DF9D29DB}"/>
                </a:ext>
              </a:extLst>
            </p:cNvPr>
            <p:cNvSpPr/>
            <p:nvPr/>
          </p:nvSpPr>
          <p:spPr>
            <a:xfrm>
              <a:off x="6719639" y="1950599"/>
              <a:ext cx="1203649" cy="5860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Physics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8F5E4B8-9C9E-7B24-502E-CD54F0B5A87D}"/>
                </a:ext>
              </a:extLst>
            </p:cNvPr>
            <p:cNvSpPr/>
            <p:nvPr/>
          </p:nvSpPr>
          <p:spPr>
            <a:xfrm>
              <a:off x="6719638" y="3511811"/>
              <a:ext cx="1533029" cy="58607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Physical mathematics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2263731-17BA-44F4-D2FC-B3404AB4356F}"/>
                </a:ext>
              </a:extLst>
            </p:cNvPr>
            <p:cNvSpPr/>
            <p:nvPr/>
          </p:nvSpPr>
          <p:spPr>
            <a:xfrm>
              <a:off x="5664688" y="2701218"/>
              <a:ext cx="1533029" cy="5860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Physical requirements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9C1B9F6-B512-B6DC-D5B2-81DCFC67C190}"/>
                </a:ext>
              </a:extLst>
            </p:cNvPr>
            <p:cNvSpPr/>
            <p:nvPr/>
          </p:nvSpPr>
          <p:spPr>
            <a:xfrm>
              <a:off x="7379393" y="2701217"/>
              <a:ext cx="1533029" cy="5860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Semantics</a:t>
              </a: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E9E2DADD-C7BF-CEAF-E8F8-1B6F2505B5E0}"/>
                </a:ext>
              </a:extLst>
            </p:cNvPr>
            <p:cNvCxnSpPr>
              <a:cxnSpLocks/>
              <a:stCxn id="63" idx="1"/>
              <a:endCxn id="65" idx="0"/>
            </p:cNvCxnSpPr>
            <p:nvPr/>
          </p:nvCxnSpPr>
          <p:spPr>
            <a:xfrm rot="10800000" flipV="1">
              <a:off x="6431203" y="2243638"/>
              <a:ext cx="288436" cy="45757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59C30406-3717-F64C-832A-CC9731E17E85}"/>
                </a:ext>
              </a:extLst>
            </p:cNvPr>
            <p:cNvCxnSpPr>
              <a:cxnSpLocks/>
              <a:stCxn id="63" idx="3"/>
              <a:endCxn id="66" idx="0"/>
            </p:cNvCxnSpPr>
            <p:nvPr/>
          </p:nvCxnSpPr>
          <p:spPr>
            <a:xfrm>
              <a:off x="7923288" y="2243639"/>
              <a:ext cx="222620" cy="45757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CC8155D5-EF28-B375-0772-0B9C3DBE448E}"/>
                </a:ext>
              </a:extLst>
            </p:cNvPr>
            <p:cNvCxnSpPr>
              <a:cxnSpLocks/>
              <a:stCxn id="65" idx="2"/>
              <a:endCxn id="64" idx="1"/>
            </p:cNvCxnSpPr>
            <p:nvPr/>
          </p:nvCxnSpPr>
          <p:spPr>
            <a:xfrm rot="16200000" flipH="1">
              <a:off x="6316644" y="3401855"/>
              <a:ext cx="517554" cy="28843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F84216-7585-A9BA-37D9-5123DD7DD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F667B0-1766-D216-A7BD-D1306A3B28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80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3477-F0B0-8F0D-7BE3-E0E4867F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for non-additive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B76987-0B11-9847-0CA5-4C9974F2FBC0}"/>
                  </a:ext>
                </a:extLst>
              </p:cNvPr>
              <p:cNvSpPr txBox="1"/>
              <p:nvPr/>
            </p:nvSpPr>
            <p:spPr>
              <a:xfrm>
                <a:off x="260468" y="4715364"/>
                <a:ext cx="5511252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</a:rPr>
                  <a:t>Single point is a single case (i.e.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</a:rPr>
                  <a:t>Finite range carries finite information (i.e.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</a:rPr>
                  <a:t>Measure is additive for disjoint sets (i.e.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B76987-0B11-9847-0CA5-4C9974F2F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8" y="4715364"/>
                <a:ext cx="5511252" cy="830997"/>
              </a:xfrm>
              <a:prstGeom prst="rect">
                <a:avLst/>
              </a:prstGeom>
              <a:blipFill>
                <a:blip r:embed="rId2"/>
                <a:stretch>
                  <a:fillRect l="-664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57AAFB7-108E-1F69-34BE-F8A2D86FADC8}"/>
              </a:ext>
            </a:extLst>
          </p:cNvPr>
          <p:cNvSpPr txBox="1"/>
          <p:nvPr/>
        </p:nvSpPr>
        <p:spPr>
          <a:xfrm>
            <a:off x="1602092" y="4399168"/>
            <a:ext cx="11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8000"/>
                </a:solidFill>
              </a:rPr>
              <a:t>Pick two!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86F1DA-CD11-A05D-D4E5-A0891FAC2FA2}"/>
              </a:ext>
            </a:extLst>
          </p:cNvPr>
          <p:cNvGrpSpPr/>
          <p:nvPr/>
        </p:nvGrpSpPr>
        <p:grpSpPr>
          <a:xfrm>
            <a:off x="443228" y="1237975"/>
            <a:ext cx="2707728" cy="2369369"/>
            <a:chOff x="8625854" y="1899445"/>
            <a:chExt cx="2707728" cy="236936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A7768D-63B4-8052-8300-F6E854379C46}"/>
                </a:ext>
              </a:extLst>
            </p:cNvPr>
            <p:cNvGrpSpPr/>
            <p:nvPr/>
          </p:nvGrpSpPr>
          <p:grpSpPr>
            <a:xfrm>
              <a:off x="9495607" y="2048661"/>
              <a:ext cx="1110343" cy="1110344"/>
              <a:chOff x="5635690" y="3806890"/>
              <a:chExt cx="1110343" cy="111034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70986FA-1F28-7DC3-6093-C762D39B1DA4}"/>
                  </a:ext>
                </a:extLst>
              </p:cNvPr>
              <p:cNvSpPr/>
              <p:nvPr/>
            </p:nvSpPr>
            <p:spPr>
              <a:xfrm>
                <a:off x="5635690" y="3806890"/>
                <a:ext cx="1110343" cy="111034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EB7CFE5-3691-B597-FBE1-60F9414E8B29}"/>
                  </a:ext>
                </a:extLst>
              </p:cNvPr>
              <p:cNvSpPr/>
              <p:nvPr/>
            </p:nvSpPr>
            <p:spPr>
              <a:xfrm>
                <a:off x="5847183" y="3806890"/>
                <a:ext cx="687355" cy="1110343"/>
              </a:xfrm>
              <a:prstGeom prst="ellips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9">
                <a:extLst>
                  <a:ext uri="{FF2B5EF4-FFF2-40B4-BE49-F238E27FC236}">
                    <a16:creationId xmlns:a16="http://schemas.microsoft.com/office/drawing/2014/main" id="{843BB091-C14A-73EA-29AE-7436741122BA}"/>
                  </a:ext>
                </a:extLst>
              </p:cNvPr>
              <p:cNvSpPr/>
              <p:nvPr/>
            </p:nvSpPr>
            <p:spPr>
              <a:xfrm>
                <a:off x="6190860" y="3806890"/>
                <a:ext cx="343678" cy="1110344"/>
              </a:xfrm>
              <a:custGeom>
                <a:avLst/>
                <a:gdLst>
                  <a:gd name="connsiteX0" fmla="*/ 0 w 687355"/>
                  <a:gd name="connsiteY0" fmla="*/ 555172 h 1110343"/>
                  <a:gd name="connsiteX1" fmla="*/ 343678 w 687355"/>
                  <a:gd name="connsiteY1" fmla="*/ 0 h 1110343"/>
                  <a:gd name="connsiteX2" fmla="*/ 687356 w 687355"/>
                  <a:gd name="connsiteY2" fmla="*/ 555172 h 1110343"/>
                  <a:gd name="connsiteX3" fmla="*/ 343678 w 687355"/>
                  <a:gd name="connsiteY3" fmla="*/ 1110344 h 1110343"/>
                  <a:gd name="connsiteX4" fmla="*/ 0 w 687355"/>
                  <a:gd name="connsiteY4" fmla="*/ 555172 h 1110343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4" fmla="*/ 91440 w 687356"/>
                  <a:gd name="connsiteY4" fmla="*/ 646612 h 1110344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0" fmla="*/ 0 w 343678"/>
                  <a:gd name="connsiteY0" fmla="*/ 0 h 1110344"/>
                  <a:gd name="connsiteX1" fmla="*/ 343678 w 343678"/>
                  <a:gd name="connsiteY1" fmla="*/ 555172 h 1110344"/>
                  <a:gd name="connsiteX2" fmla="*/ 0 w 343678"/>
                  <a:gd name="connsiteY2" fmla="*/ 1110344 h 111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3678" h="1110344">
                    <a:moveTo>
                      <a:pt x="0" y="0"/>
                    </a:moveTo>
                    <a:cubicBezTo>
                      <a:pt x="189808" y="0"/>
                      <a:pt x="343678" y="248559"/>
                      <a:pt x="343678" y="555172"/>
                    </a:cubicBezTo>
                    <a:cubicBezTo>
                      <a:pt x="343678" y="861785"/>
                      <a:pt x="189808" y="1110344"/>
                      <a:pt x="0" y="1110344"/>
                    </a:cubicBezTo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2F34DBF-2F37-1638-FFB4-4D43C8D38885}"/>
                </a:ext>
              </a:extLst>
            </p:cNvPr>
            <p:cNvSpPr/>
            <p:nvPr/>
          </p:nvSpPr>
          <p:spPr>
            <a:xfrm rot="2574255">
              <a:off x="10310675" y="2184607"/>
              <a:ext cx="11158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5D6599-9F9F-C9FC-F674-8519AFA51CB0}"/>
                </a:ext>
              </a:extLst>
            </p:cNvPr>
            <p:cNvSpPr/>
            <p:nvPr/>
          </p:nvSpPr>
          <p:spPr>
            <a:xfrm rot="2574255">
              <a:off x="9672500" y="2956132"/>
              <a:ext cx="11158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96C6281-C536-37E0-3B7F-F313A492D062}"/>
                </a:ext>
              </a:extLst>
            </p:cNvPr>
            <p:cNvSpPr/>
            <p:nvPr/>
          </p:nvSpPr>
          <p:spPr>
            <a:xfrm rot="4206954">
              <a:off x="10444787" y="2419303"/>
              <a:ext cx="11158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01A6C54-7D09-7569-8805-7019702E5A1B}"/>
                    </a:ext>
                  </a:extLst>
                </p:cNvPr>
                <p:cNvSpPr txBox="1"/>
                <p:nvPr/>
              </p:nvSpPr>
              <p:spPr>
                <a:xfrm>
                  <a:off x="10321580" y="1899445"/>
                  <a:ext cx="3856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01A6C54-7D09-7569-8805-7019702E5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1580" y="1899445"/>
                  <a:ext cx="38568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2085A35-3D6B-AC52-5485-8F785D7CCDEC}"/>
                    </a:ext>
                  </a:extLst>
                </p:cNvPr>
                <p:cNvSpPr txBox="1"/>
                <p:nvPr/>
              </p:nvSpPr>
              <p:spPr>
                <a:xfrm>
                  <a:off x="9366506" y="2948939"/>
                  <a:ext cx="3960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2085A35-3D6B-AC52-5485-8F785D7CC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506" y="2948939"/>
                  <a:ext cx="39606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0CC2203-34B5-2889-D6A2-76AF47C89317}"/>
                    </a:ext>
                  </a:extLst>
                </p:cNvPr>
                <p:cNvSpPr txBox="1"/>
                <p:nvPr/>
              </p:nvSpPr>
              <p:spPr>
                <a:xfrm>
                  <a:off x="10526409" y="2255364"/>
                  <a:ext cx="385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0CC2203-34B5-2889-D6A2-76AF47C893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409" y="2255364"/>
                  <a:ext cx="38555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5543C1E-4948-B1CA-A037-1CB1F5F074EB}"/>
                    </a:ext>
                  </a:extLst>
                </p:cNvPr>
                <p:cNvSpPr txBox="1"/>
                <p:nvPr/>
              </p:nvSpPr>
              <p:spPr>
                <a:xfrm>
                  <a:off x="8625854" y="3279951"/>
                  <a:ext cx="148130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5543C1E-4948-B1CA-A037-1CB1F5F074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854" y="3279951"/>
                  <a:ext cx="148130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0869F61-8889-91AD-8954-43E30ADF3E28}"/>
                    </a:ext>
                  </a:extLst>
                </p:cNvPr>
                <p:cNvSpPr txBox="1"/>
                <p:nvPr/>
              </p:nvSpPr>
              <p:spPr>
                <a:xfrm>
                  <a:off x="8625854" y="3620494"/>
                  <a:ext cx="166770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0869F61-8889-91AD-8954-43E30ADF3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854" y="3620494"/>
                  <a:ext cx="1667701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D64D250-3BEB-AF15-7138-F8E6D10498FF}"/>
                    </a:ext>
                  </a:extLst>
                </p:cNvPr>
                <p:cNvSpPr txBox="1"/>
                <p:nvPr/>
              </p:nvSpPr>
              <p:spPr>
                <a:xfrm>
                  <a:off x="8625854" y="3961037"/>
                  <a:ext cx="27077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&lt;2=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D64D250-3BEB-AF15-7138-F8E6D10498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5854" y="3961037"/>
                  <a:ext cx="2707728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1AF26E-5AE7-E15A-39BA-C1B638420BD5}"/>
              </a:ext>
            </a:extLst>
          </p:cNvPr>
          <p:cNvGrpSpPr/>
          <p:nvPr/>
        </p:nvGrpSpPr>
        <p:grpSpPr>
          <a:xfrm>
            <a:off x="4497653" y="871772"/>
            <a:ext cx="7255735" cy="3572298"/>
            <a:chOff x="-458210" y="154428"/>
            <a:chExt cx="12650207" cy="62282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E0ED1E-04F2-17D6-8B01-928A6FA93259}"/>
                </a:ext>
              </a:extLst>
            </p:cNvPr>
            <p:cNvSpPr txBox="1"/>
            <p:nvPr/>
          </p:nvSpPr>
          <p:spPr>
            <a:xfrm>
              <a:off x="1" y="1472405"/>
              <a:ext cx="3819525" cy="596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Counting measure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690453C-FC3F-761E-A1DB-114FDC5579FB}"/>
                    </a:ext>
                  </a:extLst>
                </p:cNvPr>
                <p:cNvSpPr txBox="1"/>
                <p:nvPr/>
              </p:nvSpPr>
              <p:spPr>
                <a:xfrm>
                  <a:off x="1" y="2087394"/>
                  <a:ext cx="3276600" cy="5960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=#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690453C-FC3F-761E-A1DB-114FDC557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2087394"/>
                  <a:ext cx="3276600" cy="596023"/>
                </a:xfrm>
                <a:prstGeom prst="rect">
                  <a:avLst/>
                </a:prstGeom>
                <a:blipFill>
                  <a:blip r:embed="rId11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E086CB-623C-596A-36F9-89F0CAD52FA3}"/>
                </a:ext>
              </a:extLst>
            </p:cNvPr>
            <p:cNvSpPr txBox="1"/>
            <p:nvPr/>
          </p:nvSpPr>
          <p:spPr>
            <a:xfrm>
              <a:off x="1361947" y="2581873"/>
              <a:ext cx="1922589" cy="42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Number of points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F7F600-0D57-8167-43B4-7E48BD55DABD}"/>
                </a:ext>
              </a:extLst>
            </p:cNvPr>
            <p:cNvSpPr txBox="1"/>
            <p:nvPr/>
          </p:nvSpPr>
          <p:spPr>
            <a:xfrm>
              <a:off x="-1" y="3212344"/>
              <a:ext cx="3819523" cy="596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Lebesgue measure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8246000-C8C4-A94B-4E98-526B35C70DCA}"/>
                    </a:ext>
                  </a:extLst>
                </p:cNvPr>
                <p:cNvSpPr txBox="1"/>
                <p:nvPr/>
              </p:nvSpPr>
              <p:spPr>
                <a:xfrm>
                  <a:off x="1" y="3825940"/>
                  <a:ext cx="3276600" cy="5960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8246000-C8C4-A94B-4E98-526B35C70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" y="3825940"/>
                  <a:ext cx="3276600" cy="596023"/>
                </a:xfrm>
                <a:prstGeom prst="rect">
                  <a:avLst/>
                </a:prstGeom>
                <a:blipFill>
                  <a:blip r:embed="rId12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899570-1362-B5B0-0173-E15976AE8750}"/>
                </a:ext>
              </a:extLst>
            </p:cNvPr>
            <p:cNvSpPr txBox="1"/>
            <p:nvPr/>
          </p:nvSpPr>
          <p:spPr>
            <a:xfrm>
              <a:off x="1980924" y="4351258"/>
              <a:ext cx="1402622" cy="42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Interval size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92DECD-A00B-DFD5-5B5F-E08CA62D2E34}"/>
                </a:ext>
              </a:extLst>
            </p:cNvPr>
            <p:cNvSpPr txBox="1"/>
            <p:nvPr/>
          </p:nvSpPr>
          <p:spPr>
            <a:xfrm>
              <a:off x="7734291" y="154428"/>
              <a:ext cx="4457700" cy="596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Finite continuous 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82BCA44-DC5D-801A-0EDE-DB5D796EA397}"/>
                    </a:ext>
                  </a:extLst>
                </p:cNvPr>
                <p:cNvSpPr txBox="1"/>
                <p:nvPr/>
              </p:nvSpPr>
              <p:spPr>
                <a:xfrm>
                  <a:off x="7734304" y="768024"/>
                  <a:ext cx="2228847" cy="5960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82BCA44-DC5D-801A-0EDE-DB5D796EA3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304" y="768024"/>
                  <a:ext cx="2228847" cy="596023"/>
                </a:xfrm>
                <a:prstGeom prst="rect">
                  <a:avLst/>
                </a:prstGeom>
                <a:blipFill>
                  <a:blip r:embed="rId13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F938962-15EB-2483-3086-783A0ABD5DB3}"/>
                    </a:ext>
                  </a:extLst>
                </p:cNvPr>
                <p:cNvSpPr txBox="1"/>
                <p:nvPr/>
              </p:nvSpPr>
              <p:spPr>
                <a:xfrm>
                  <a:off x="9963150" y="768025"/>
                  <a:ext cx="2228847" cy="5960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F938962-15EB-2483-3086-783A0ABD5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150" y="768025"/>
                  <a:ext cx="2228847" cy="596023"/>
                </a:xfrm>
                <a:prstGeom prst="rect">
                  <a:avLst/>
                </a:prstGeom>
                <a:blipFill>
                  <a:blip r:embed="rId14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B672F4-BD2D-C9AC-01DE-97774A3ED115}"/>
                </a:ext>
              </a:extLst>
            </p:cNvPr>
            <p:cNvSpPr txBox="1"/>
            <p:nvPr/>
          </p:nvSpPr>
          <p:spPr>
            <a:xfrm>
              <a:off x="3276600" y="180612"/>
              <a:ext cx="4457700" cy="596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 point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5C7CF0-A293-6E65-A312-BC50E6903D3F}"/>
                    </a:ext>
                  </a:extLst>
                </p:cNvPr>
                <p:cNvSpPr txBox="1"/>
                <p:nvPr/>
              </p:nvSpPr>
              <p:spPr>
                <a:xfrm>
                  <a:off x="3276600" y="765387"/>
                  <a:ext cx="2228847" cy="5960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A5C7CF0-A293-6E65-A312-BC50E6903D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600" y="765387"/>
                  <a:ext cx="2228847" cy="596023"/>
                </a:xfrm>
                <a:prstGeom prst="rect">
                  <a:avLst/>
                </a:prstGeom>
                <a:blipFill>
                  <a:blip r:embed="rId15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BACE0FC-48F2-03C0-51C7-157C17C0292F}"/>
                    </a:ext>
                  </a:extLst>
                </p:cNvPr>
                <p:cNvSpPr txBox="1"/>
                <p:nvPr/>
              </p:nvSpPr>
              <p:spPr>
                <a:xfrm>
                  <a:off x="5505447" y="765389"/>
                  <a:ext cx="2228847" cy="5960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BACE0FC-48F2-03C0-51C7-157C17C02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447" y="765389"/>
                  <a:ext cx="2228847" cy="596023"/>
                </a:xfrm>
                <a:prstGeom prst="rect">
                  <a:avLst/>
                </a:prstGeom>
                <a:blipFill>
                  <a:blip r:embed="rId16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3BF354-0081-F689-D7B3-7DB93A6E3E90}"/>
                    </a:ext>
                  </a:extLst>
                </p:cNvPr>
                <p:cNvSpPr txBox="1"/>
                <p:nvPr/>
              </p:nvSpPr>
              <p:spPr>
                <a:xfrm>
                  <a:off x="4139993" y="2070304"/>
                  <a:ext cx="587745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3BF354-0081-F689-D7B3-7DB93A6E3E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93" y="2070304"/>
                  <a:ext cx="587745" cy="59602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46A485-194D-84D8-824B-329403269E52}"/>
                    </a:ext>
                  </a:extLst>
                </p:cNvPr>
                <p:cNvSpPr txBox="1"/>
                <p:nvPr/>
              </p:nvSpPr>
              <p:spPr>
                <a:xfrm>
                  <a:off x="6368839" y="2070304"/>
                  <a:ext cx="587745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946A485-194D-84D8-824B-329403269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8839" y="2070304"/>
                  <a:ext cx="587745" cy="59602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35C9906-FFFA-CEFE-1B4B-93C75FAE83D8}"/>
                    </a:ext>
                  </a:extLst>
                </p:cNvPr>
                <p:cNvSpPr txBox="1"/>
                <p:nvPr/>
              </p:nvSpPr>
              <p:spPr>
                <a:xfrm>
                  <a:off x="8383695" y="2064625"/>
                  <a:ext cx="975781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+∞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35C9906-FFFA-CEFE-1B4B-93C75FAE8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695" y="2064625"/>
                  <a:ext cx="975781" cy="59602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E3E8DA-4E54-1DA1-492E-D40AD30C212A}"/>
                    </a:ext>
                  </a:extLst>
                </p:cNvPr>
                <p:cNvSpPr txBox="1"/>
                <p:nvPr/>
              </p:nvSpPr>
              <p:spPr>
                <a:xfrm>
                  <a:off x="10531896" y="2070304"/>
                  <a:ext cx="975781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+∞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5E3E8DA-4E54-1DA1-492E-D40AD30C2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1896" y="2070304"/>
                  <a:ext cx="975781" cy="59602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F60428C-3374-0504-E71D-4B645820DD1A}"/>
                    </a:ext>
                  </a:extLst>
                </p:cNvPr>
                <p:cNvSpPr txBox="1"/>
                <p:nvPr/>
              </p:nvSpPr>
              <p:spPr>
                <a:xfrm>
                  <a:off x="4139993" y="3797119"/>
                  <a:ext cx="587745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F60428C-3374-0504-E71D-4B645820D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93" y="3797119"/>
                  <a:ext cx="587745" cy="59602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9DC5809-7A30-E1FA-584C-F41FBBADCE1C}"/>
                    </a:ext>
                  </a:extLst>
                </p:cNvPr>
                <p:cNvSpPr txBox="1"/>
                <p:nvPr/>
              </p:nvSpPr>
              <p:spPr>
                <a:xfrm>
                  <a:off x="6154837" y="3791439"/>
                  <a:ext cx="975781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9DC5809-7A30-E1FA-584C-F41FBBADC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4837" y="3791439"/>
                  <a:ext cx="975781" cy="59602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5581E75-62E3-D864-E97D-799B309A4672}"/>
                    </a:ext>
                  </a:extLst>
                </p:cNvPr>
                <p:cNvSpPr txBox="1"/>
                <p:nvPr/>
              </p:nvSpPr>
              <p:spPr>
                <a:xfrm>
                  <a:off x="8326544" y="3791439"/>
                  <a:ext cx="1079257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5581E75-62E3-D864-E97D-799B309A4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6544" y="3791439"/>
                  <a:ext cx="1079257" cy="59602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715271F-322F-4A2F-BEA9-3F9EA9A46C68}"/>
                    </a:ext>
                  </a:extLst>
                </p:cNvPr>
                <p:cNvSpPr txBox="1"/>
                <p:nvPr/>
              </p:nvSpPr>
              <p:spPr>
                <a:xfrm>
                  <a:off x="10474747" y="3797117"/>
                  <a:ext cx="1079257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715271F-322F-4A2F-BEA9-3F9EA9A46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4747" y="3797117"/>
                  <a:ext cx="1079257" cy="59602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D45CE1-65C2-B257-8A75-94D484FA7640}"/>
                </a:ext>
              </a:extLst>
            </p:cNvPr>
            <p:cNvSpPr txBox="1"/>
            <p:nvPr/>
          </p:nvSpPr>
          <p:spPr>
            <a:xfrm>
              <a:off x="11718" y="4786645"/>
              <a:ext cx="3819523" cy="596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“Quantized” measure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485D470-C533-19DD-078E-5347A765FFB6}"/>
                    </a:ext>
                  </a:extLst>
                </p:cNvPr>
                <p:cNvSpPr txBox="1"/>
                <p:nvPr/>
              </p:nvSpPr>
              <p:spPr>
                <a:xfrm>
                  <a:off x="-458210" y="5400240"/>
                  <a:ext cx="4442613" cy="665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sup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hull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485D470-C533-19DD-078E-5347A765F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8210" y="5400240"/>
                  <a:ext cx="4442613" cy="665386"/>
                </a:xfrm>
                <a:prstGeom prst="rect">
                  <a:avLst/>
                </a:prstGeom>
                <a:blipFill>
                  <a:blip r:embed="rId25"/>
                  <a:stretch>
                    <a:fillRect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C1B95FE-3415-41C4-AE12-2B9C22BE9991}"/>
                </a:ext>
              </a:extLst>
            </p:cNvPr>
            <p:cNvSpPr txBox="1"/>
            <p:nvPr/>
          </p:nvSpPr>
          <p:spPr>
            <a:xfrm>
              <a:off x="1230642" y="5960467"/>
              <a:ext cx="3404885" cy="42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Entropy over uniform distribution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E94EB31-F0FF-C3D4-DC17-DBFC5BF9BF7D}"/>
                    </a:ext>
                  </a:extLst>
                </p:cNvPr>
                <p:cNvSpPr txBox="1"/>
                <p:nvPr/>
              </p:nvSpPr>
              <p:spPr>
                <a:xfrm>
                  <a:off x="4151710" y="5371420"/>
                  <a:ext cx="587745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E94EB31-F0FF-C3D4-DC17-DBFC5BF9B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1710" y="5371420"/>
                  <a:ext cx="587745" cy="59602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F050BB2-397D-384A-FAC1-53D7E410129B}"/>
                    </a:ext>
                  </a:extLst>
                </p:cNvPr>
                <p:cNvSpPr txBox="1"/>
                <p:nvPr/>
              </p:nvSpPr>
              <p:spPr>
                <a:xfrm>
                  <a:off x="6166556" y="5365741"/>
                  <a:ext cx="587745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F050BB2-397D-384A-FAC1-53D7E41012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556" y="5365741"/>
                  <a:ext cx="587745" cy="59602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9AE92DF-3DB3-7725-25CE-512411170DF7}"/>
                    </a:ext>
                  </a:extLst>
                </p:cNvPr>
                <p:cNvSpPr txBox="1"/>
                <p:nvPr/>
              </p:nvSpPr>
              <p:spPr>
                <a:xfrm>
                  <a:off x="8338263" y="5365741"/>
                  <a:ext cx="1079257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9AE92DF-3DB3-7725-25CE-512411170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8263" y="5365741"/>
                  <a:ext cx="1079257" cy="596023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70073C-1764-8679-E665-C3D958A5B8DA}"/>
                    </a:ext>
                  </a:extLst>
                </p:cNvPr>
                <p:cNvSpPr txBox="1"/>
                <p:nvPr/>
              </p:nvSpPr>
              <p:spPr>
                <a:xfrm>
                  <a:off x="10486464" y="5371418"/>
                  <a:ext cx="1079257" cy="5960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70073C-1764-8679-E665-C3D958A5B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6464" y="5371418"/>
                  <a:ext cx="1079257" cy="59602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D24C5A1-6CEC-C45D-8AE7-27CB16615FF3}"/>
              </a:ext>
            </a:extLst>
          </p:cNvPr>
          <p:cNvSpPr txBox="1"/>
          <p:nvPr/>
        </p:nvSpPr>
        <p:spPr>
          <a:xfrm>
            <a:off x="2524637" y="3070160"/>
            <a:ext cx="933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not additive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E09F10-2FF8-3DD4-3880-46F35DFB2CFB}"/>
                  </a:ext>
                </a:extLst>
              </p:cNvPr>
              <p:cNvSpPr txBox="1"/>
              <p:nvPr/>
            </p:nvSpPr>
            <p:spPr>
              <a:xfrm>
                <a:off x="416444" y="3763735"/>
                <a:ext cx="3685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 quantum mechanics, literally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1+1≤2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E09F10-2FF8-3DD4-3880-46F35DFB2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44" y="3763735"/>
                <a:ext cx="3685304" cy="338554"/>
              </a:xfrm>
              <a:prstGeom prst="rect">
                <a:avLst/>
              </a:prstGeom>
              <a:blipFill>
                <a:blip r:embed="rId30"/>
                <a:stretch>
                  <a:fillRect l="-82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6F4CF3C4-146A-711D-8ED6-622AAE118ED6}"/>
              </a:ext>
            </a:extLst>
          </p:cNvPr>
          <p:cNvSpPr txBox="1"/>
          <p:nvPr/>
        </p:nvSpPr>
        <p:spPr>
          <a:xfrm>
            <a:off x="3962530" y="5705628"/>
            <a:ext cx="515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008000"/>
                </a:solidFill>
              </a:defRPr>
            </a:lvl1pPr>
          </a:lstStyle>
          <a:p>
            <a:r>
              <a:rPr lang="en-US" dirty="0"/>
              <a:t>Physically, we count states all else equal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DF0B47C-0F4A-5032-02D8-8C347B72531C}"/>
                  </a:ext>
                </a:extLst>
              </p:cNvPr>
              <p:cNvSpPr txBox="1"/>
              <p:nvPr/>
            </p:nvSpPr>
            <p:spPr>
              <a:xfrm>
                <a:off x="4004036" y="6141216"/>
                <a:ext cx="50872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8000"/>
                    </a:solidFill>
                  </a:rPr>
                  <a:t>Contextuality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2400" dirty="0">
                    <a:solidFill>
                      <a:srgbClr val="008000"/>
                    </a:solidFill>
                  </a:rPr>
                  <a:t> non-additive measure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DF0B47C-0F4A-5032-02D8-8C347B725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036" y="6141216"/>
                <a:ext cx="5087226" cy="461665"/>
              </a:xfrm>
              <a:prstGeom prst="rect">
                <a:avLst/>
              </a:prstGeom>
              <a:blipFill>
                <a:blip r:embed="rId31"/>
                <a:stretch>
                  <a:fillRect l="-1439" t="-10526" r="-131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532A9-FE3B-C1D3-3DE3-A1D31D43B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AEC8B-EC3F-4280-5351-BCA7E039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7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F013-822E-F7D9-2828-A61A6057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0817F-8126-BE03-58DB-D8551FE0F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Assumptions of Physics (</a:t>
            </a:r>
            <a:r>
              <a:rPr lang="en-US" dirty="0">
                <a:hlinkClick r:id="rId2"/>
              </a:rPr>
              <a:t>https://assumptionsofphysics.org</a:t>
            </a:r>
            <a:r>
              <a:rPr lang="en-US" dirty="0"/>
              <a:t>) we are looking for a generalized setting for both classical and quantum probability</a:t>
            </a:r>
          </a:p>
          <a:p>
            <a:pPr lvl="1"/>
            <a:r>
              <a:rPr lang="en-US" dirty="0"/>
              <a:t>The setting is the convex space of ensembles at equilibrium (i.e. statistical distributions): can be mixed and have an entropy defined</a:t>
            </a:r>
          </a:p>
          <a:p>
            <a:r>
              <a:rPr lang="en-US" dirty="0"/>
              <a:t>This generalization requires non-additive measures to deal with multiple  decompositions (i.e. quantum contextuality)</a:t>
            </a:r>
          </a:p>
          <a:p>
            <a:pPr lvl="1"/>
            <a:r>
              <a:rPr lang="en-US" dirty="0"/>
              <a:t>Non-additive measures are not typically used in quantum foundations</a:t>
            </a:r>
          </a:p>
          <a:p>
            <a:pPr lvl="1"/>
            <a:r>
              <a:rPr lang="en-US" dirty="0"/>
              <a:t>Looking for discussion/advice/collaboration/…</a:t>
            </a:r>
          </a:p>
          <a:p>
            <a:r>
              <a:rPr lang="en-US" dirty="0"/>
              <a:t>Same generalization connects other areas of math and physics</a:t>
            </a:r>
          </a:p>
          <a:p>
            <a:pPr lvl="1"/>
            <a:r>
              <a:rPr lang="en-US" dirty="0"/>
              <a:t>Information theory and information geometry</a:t>
            </a:r>
          </a:p>
          <a:p>
            <a:pPr lvl="1"/>
            <a:r>
              <a:rPr lang="en-US" dirty="0"/>
              <a:t>Functional analysis and spectral theory</a:t>
            </a:r>
          </a:p>
          <a:p>
            <a:pPr lvl="1"/>
            <a:r>
              <a:rPr lang="en-US" dirty="0"/>
              <a:t>Order theory and quantum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3279B-175D-6FBA-63AD-8230EBBB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57C79-5092-1C0A-4A6C-63B968DF26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4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CF2009-DE61-44B1-3464-AE53D5EA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7522D-2628-C1F5-35C2-05080631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D5F7BA-3AA3-DBDB-483F-29606CA5F0CD}"/>
              </a:ext>
            </a:extLst>
          </p:cNvPr>
          <p:cNvGrpSpPr/>
          <p:nvPr/>
        </p:nvGrpSpPr>
        <p:grpSpPr>
          <a:xfrm>
            <a:off x="8651335" y="1288118"/>
            <a:ext cx="3436710" cy="2736585"/>
            <a:chOff x="8807251" y="356793"/>
            <a:chExt cx="3436710" cy="273658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DC81A0-02D0-8250-1D3A-0AF0BFA1D9B3}"/>
                </a:ext>
              </a:extLst>
            </p:cNvPr>
            <p:cNvGrpSpPr/>
            <p:nvPr/>
          </p:nvGrpSpPr>
          <p:grpSpPr>
            <a:xfrm>
              <a:off x="9410754" y="356793"/>
              <a:ext cx="2229706" cy="2324557"/>
              <a:chOff x="9664754" y="4369993"/>
              <a:chExt cx="2229706" cy="232455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EEC3F57-052B-AE9D-38F1-6B403A4E3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1405" y="4369993"/>
                <a:ext cx="1676403" cy="1524003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4B1AE5A-216E-5EBC-9BB6-8C6C8DA2A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4754" y="5936692"/>
                <a:ext cx="2229706" cy="757858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969788-D936-FC1F-F6B8-86BC708DFA91}"/>
                </a:ext>
              </a:extLst>
            </p:cNvPr>
            <p:cNvSpPr txBox="1"/>
            <p:nvPr/>
          </p:nvSpPr>
          <p:spPr>
            <a:xfrm>
              <a:off x="8807251" y="2724046"/>
              <a:ext cx="3436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https://assumptionsofphysics.org</a:t>
              </a: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0121B82-155B-184B-B1F7-5BE6312CD9A8}"/>
              </a:ext>
            </a:extLst>
          </p:cNvPr>
          <p:cNvSpPr txBox="1"/>
          <p:nvPr/>
        </p:nvSpPr>
        <p:spPr>
          <a:xfrm>
            <a:off x="4022297" y="2236967"/>
            <a:ext cx="385907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https://www.youtube.com/@gcarcassi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70847-0F92-6F8A-831F-09C97B67BC3F}"/>
              </a:ext>
            </a:extLst>
          </p:cNvPr>
          <p:cNvSpPr txBox="1"/>
          <p:nvPr/>
        </p:nvSpPr>
        <p:spPr>
          <a:xfrm>
            <a:off x="2903288" y="2659226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https://www.youtube.com/@AssumptionsofPhysicsResearch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E2B316-CF2B-8316-C96A-9D700B8B3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3" y="1723967"/>
            <a:ext cx="1983418" cy="1983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7ABD80-9ED4-1248-5E60-7E27D7CA7CDF}"/>
              </a:ext>
            </a:extLst>
          </p:cNvPr>
          <p:cNvSpPr txBox="1"/>
          <p:nvPr/>
        </p:nvSpPr>
        <p:spPr>
          <a:xfrm>
            <a:off x="426482" y="3759179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carcassi@umich.edu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CE4FF-770D-6B7A-7B8E-1E9282468743}"/>
              </a:ext>
            </a:extLst>
          </p:cNvPr>
          <p:cNvSpPr txBox="1"/>
          <p:nvPr/>
        </p:nvSpPr>
        <p:spPr>
          <a:xfrm>
            <a:off x="589829" y="1345297"/>
            <a:ext cx="178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Gabriele Carcassi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4BA340-BE58-8EDC-18F0-EE2B6A23D0B3}"/>
              </a:ext>
            </a:extLst>
          </p:cNvPr>
          <p:cNvSpPr txBox="1">
            <a:spLocks/>
          </p:cNvSpPr>
          <p:nvPr/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 more information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E1C426-2B2E-91FF-44F1-27916FB1E54F}"/>
              </a:ext>
            </a:extLst>
          </p:cNvPr>
          <p:cNvCxnSpPr/>
          <p:nvPr/>
        </p:nvCxnSpPr>
        <p:spPr>
          <a:xfrm flipV="1">
            <a:off x="4852851" y="3028558"/>
            <a:ext cx="359229" cy="40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221EAD-E177-F8B8-257B-8A5EEC6BE00D}"/>
              </a:ext>
            </a:extLst>
          </p:cNvPr>
          <p:cNvSpPr txBox="1"/>
          <p:nvPr/>
        </p:nvSpPr>
        <p:spPr>
          <a:xfrm>
            <a:off x="3540666" y="3419221"/>
            <a:ext cx="288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Videos about active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690E2-41C3-F46D-57EE-2C8CC91A553D}"/>
              </a:ext>
            </a:extLst>
          </p:cNvPr>
          <p:cNvSpPr txBox="1"/>
          <p:nvPr/>
        </p:nvSpPr>
        <p:spPr>
          <a:xfrm>
            <a:off x="3265173" y="1425488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Instructive videos for undergrads and above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E0086E-E3B9-73F0-2FB8-7AE3F4030A39}"/>
              </a:ext>
            </a:extLst>
          </p:cNvPr>
          <p:cNvCxnSpPr>
            <a:cxnSpLocks/>
          </p:cNvCxnSpPr>
          <p:nvPr/>
        </p:nvCxnSpPr>
        <p:spPr>
          <a:xfrm>
            <a:off x="4642338" y="1846609"/>
            <a:ext cx="281354" cy="390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D7E80F-0ECF-713C-86D6-388F01A7848F}"/>
              </a:ext>
            </a:extLst>
          </p:cNvPr>
          <p:cNvSpPr txBox="1"/>
          <p:nvPr/>
        </p:nvSpPr>
        <p:spPr>
          <a:xfrm>
            <a:off x="805836" y="5158070"/>
            <a:ext cx="705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Special thanks to </a:t>
            </a:r>
            <a:r>
              <a:rPr lang="en-US" sz="2400" dirty="0" err="1"/>
              <a:t>Vicenç</a:t>
            </a:r>
            <a:r>
              <a:rPr lang="en-US" sz="2400" dirty="0"/>
              <a:t> Torra and Zuzana </a:t>
            </a:r>
            <a:r>
              <a:rPr lang="en-US" sz="2400" dirty="0" err="1"/>
              <a:t>Ontkovičová</a:t>
            </a:r>
            <a:r>
              <a:rPr lang="en-US" sz="24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BA7B3-089D-9002-ABFA-87ECF5F680D7}"/>
              </a:ext>
            </a:extLst>
          </p:cNvPr>
          <p:cNvSpPr txBox="1"/>
          <p:nvPr/>
        </p:nvSpPr>
        <p:spPr>
          <a:xfrm>
            <a:off x="459139" y="4612640"/>
            <a:ext cx="774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Thanks to all participants that have shared insights and ideas</a:t>
            </a:r>
          </a:p>
        </p:txBody>
      </p:sp>
    </p:spTree>
    <p:extLst>
      <p:ext uri="{BB962C8B-B14F-4D97-AF65-F5344CB8AC3E}">
        <p14:creationId xmlns:p14="http://schemas.microsoft.com/office/powerpoint/2010/main" val="283937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D7EE-8EFC-3977-09AA-86DF5DC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54E7B-9150-4053-558E-49D85CC62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F6A85-8A0B-F582-C4FD-D3B7B2B2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30816-7C72-F3C0-42BC-B3B4890CE9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4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D044A2-A985-7126-AF4B-341AF460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Gabriele Carcassi - University of Michigan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B8739-3F68-79C2-91A3-0D6A26EA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9D983-CA34-D098-555F-55FD5376FE67}"/>
              </a:ext>
            </a:extLst>
          </p:cNvPr>
          <p:cNvSpPr txBox="1"/>
          <p:nvPr/>
        </p:nvSpPr>
        <p:spPr>
          <a:xfrm>
            <a:off x="241668" y="424543"/>
            <a:ext cx="10845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1. Quantum mechanics violates classical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C4BB0A-2212-9DC2-A6B9-EE8C3E7083B5}"/>
                  </a:ext>
                </a:extLst>
              </p:cNvPr>
              <p:cNvSpPr txBox="1"/>
              <p:nvPr/>
            </p:nvSpPr>
            <p:spPr>
              <a:xfrm>
                <a:off x="241668" y="1366564"/>
                <a:ext cx="12110816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2. Classical probability is additive measure theory</a:t>
                </a:r>
                <a:br>
                  <a:rPr lang="en-US" sz="4000" dirty="0"/>
                </a:b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/>
                  <a:t> quantum mechanics violates additive measure theory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C4BB0A-2212-9DC2-A6B9-EE8C3E70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8" y="1366564"/>
                <a:ext cx="12110816" cy="1323439"/>
              </a:xfrm>
              <a:prstGeom prst="rect">
                <a:avLst/>
              </a:prstGeom>
              <a:blipFill>
                <a:blip r:embed="rId2"/>
                <a:stretch>
                  <a:fillRect l="-1813" t="-829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D6DE329-F82F-A0A5-69E3-C113CE52746F}"/>
              </a:ext>
            </a:extLst>
          </p:cNvPr>
          <p:cNvSpPr txBox="1"/>
          <p:nvPr/>
        </p:nvSpPr>
        <p:spPr>
          <a:xfrm>
            <a:off x="241668" y="2924138"/>
            <a:ext cx="9224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3. Can we use non-additive measure theory</a:t>
            </a:r>
            <a:br>
              <a:rPr lang="en-US" sz="4000" dirty="0"/>
            </a:br>
            <a:r>
              <a:rPr lang="en-US" sz="4000" dirty="0"/>
              <a:t>for a physically meaningful generalization?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5F23B-2949-2783-E532-16BF3897FE2A}"/>
              </a:ext>
            </a:extLst>
          </p:cNvPr>
          <p:cNvSpPr txBox="1"/>
          <p:nvPr/>
        </p:nvSpPr>
        <p:spPr>
          <a:xfrm>
            <a:off x="241668" y="4481712"/>
            <a:ext cx="8879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4. What tools would (or would not) work?</a:t>
            </a:r>
          </a:p>
        </p:txBody>
      </p:sp>
    </p:spTree>
    <p:extLst>
      <p:ext uri="{BB962C8B-B14F-4D97-AF65-F5344CB8AC3E}">
        <p14:creationId xmlns:p14="http://schemas.microsoft.com/office/powerpoint/2010/main" val="273299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5562-6380-E192-E24D-4887B204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probability</a:t>
            </a:r>
            <a:br>
              <a:rPr lang="en-US" dirty="0"/>
            </a:br>
            <a:r>
              <a:rPr lang="en-US" dirty="0"/>
              <a:t>and quantum mechanics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A601D-6DEB-6AED-557C-A00D02527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F566C-C32F-214C-4C0C-23F80D9B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D962B-FC3B-3035-1672-CC246E79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6C877F-DD66-0762-F899-5470899EF6A2}"/>
                  </a:ext>
                </a:extLst>
              </p:cNvPr>
              <p:cNvSpPr txBox="1"/>
              <p:nvPr/>
            </p:nvSpPr>
            <p:spPr>
              <a:xfrm>
                <a:off x="556945" y="3537074"/>
                <a:ext cx="59451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𝐴𝑏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𝑎𝐵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6C877F-DD66-0762-F899-5470899EF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45" y="3537074"/>
                <a:ext cx="594515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814D9A3-8CB8-CC47-00AB-4273A3B12408}"/>
              </a:ext>
            </a:extLst>
          </p:cNvPr>
          <p:cNvSpPr txBox="1"/>
          <p:nvPr/>
        </p:nvSpPr>
        <p:spPr>
          <a:xfrm>
            <a:off x="188351" y="3056714"/>
            <a:ext cx="21836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CHSH inequality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BB7501-C04F-9814-8E68-5A5A349814DB}"/>
                  </a:ext>
                </a:extLst>
              </p:cNvPr>
              <p:cNvSpPr txBox="1"/>
              <p:nvPr/>
            </p:nvSpPr>
            <p:spPr>
              <a:xfrm>
                <a:off x="1220061" y="4167498"/>
                <a:ext cx="4216282" cy="565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In quantum mechanics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BB7501-C04F-9814-8E68-5A5A34981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061" y="4167498"/>
                <a:ext cx="4216282" cy="565155"/>
              </a:xfrm>
              <a:prstGeom prst="rect">
                <a:avLst/>
              </a:prstGeom>
              <a:blipFill>
                <a:blip r:embed="rId3"/>
                <a:stretch>
                  <a:fillRect l="-2890" t="-3261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852C466-A2E2-5E4D-8DE7-0D8D526CD09A}"/>
              </a:ext>
            </a:extLst>
          </p:cNvPr>
          <p:cNvSpPr txBox="1"/>
          <p:nvPr/>
        </p:nvSpPr>
        <p:spPr>
          <a:xfrm>
            <a:off x="3225203" y="1554333"/>
            <a:ext cx="142539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Bell type</a:t>
            </a:r>
            <a:br>
              <a:rPr lang="en-US" sz="2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inequality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10B112-D399-55FC-FBF8-26ED72A804AF}"/>
              </a:ext>
            </a:extLst>
          </p:cNvPr>
          <p:cNvGrpSpPr/>
          <p:nvPr/>
        </p:nvGrpSpPr>
        <p:grpSpPr>
          <a:xfrm>
            <a:off x="1074717" y="575951"/>
            <a:ext cx="1701139" cy="1652448"/>
            <a:chOff x="1074717" y="1401289"/>
            <a:chExt cx="1701139" cy="165244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E235760-E77F-B9E2-0C12-0488F4C0D651}"/>
                </a:ext>
              </a:extLst>
            </p:cNvPr>
            <p:cNvSpPr/>
            <p:nvPr/>
          </p:nvSpPr>
          <p:spPr>
            <a:xfrm>
              <a:off x="1074717" y="1401289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A7627B-2818-FA86-C071-27363846AE44}"/>
                </a:ext>
              </a:extLst>
            </p:cNvPr>
            <p:cNvSpPr/>
            <p:nvPr/>
          </p:nvSpPr>
          <p:spPr>
            <a:xfrm>
              <a:off x="1641763" y="1401289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602CC5-A45B-3DD0-3996-E27D2E3B4CE4}"/>
                </a:ext>
              </a:extLst>
            </p:cNvPr>
            <p:cNvSpPr/>
            <p:nvPr/>
          </p:nvSpPr>
          <p:spPr>
            <a:xfrm>
              <a:off x="1358240" y="1919644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1520A64-4710-DD65-7611-8AC87FFFE236}"/>
              </a:ext>
            </a:extLst>
          </p:cNvPr>
          <p:cNvSpPr txBox="1"/>
          <p:nvPr/>
        </p:nvSpPr>
        <p:spPr>
          <a:xfrm>
            <a:off x="285350" y="22992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(spin is up)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AD24B8-CCFF-30F7-50DD-341FAAB90EFE}"/>
              </a:ext>
            </a:extLst>
          </p:cNvPr>
          <p:cNvSpPr txBox="1"/>
          <p:nvPr/>
        </p:nvSpPr>
        <p:spPr>
          <a:xfrm>
            <a:off x="2208809" y="248623"/>
            <a:ext cx="15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(spin is right)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EA2078-B14A-2D1F-1032-AE3047A7EB54}"/>
              </a:ext>
            </a:extLst>
          </p:cNvPr>
          <p:cNvSpPr txBox="1"/>
          <p:nvPr/>
        </p:nvSpPr>
        <p:spPr>
          <a:xfrm>
            <a:off x="980412" y="2208982"/>
            <a:ext cx="188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(spin is up-right)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D01115-33B4-1F7B-1CEF-CE1A4A7E0C20}"/>
              </a:ext>
            </a:extLst>
          </p:cNvPr>
          <p:cNvGrpSpPr/>
          <p:nvPr/>
        </p:nvGrpSpPr>
        <p:grpSpPr>
          <a:xfrm>
            <a:off x="4695084" y="579947"/>
            <a:ext cx="1701139" cy="1652448"/>
            <a:chOff x="4695084" y="1405285"/>
            <a:chExt cx="1701139" cy="1652448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282677-AE1A-8310-4FE3-AAD9B05EB2BC}"/>
                </a:ext>
              </a:extLst>
            </p:cNvPr>
            <p:cNvSpPr/>
            <p:nvPr/>
          </p:nvSpPr>
          <p:spPr>
            <a:xfrm>
              <a:off x="5262130" y="1483935"/>
              <a:ext cx="567048" cy="976794"/>
            </a:xfrm>
            <a:custGeom>
              <a:avLst/>
              <a:gdLst>
                <a:gd name="connsiteX0" fmla="*/ 283524 w 567048"/>
                <a:gd name="connsiteY0" fmla="*/ 0 h 976794"/>
                <a:gd name="connsiteX1" fmla="*/ 317042 w 567048"/>
                <a:gd name="connsiteY1" fmla="*/ 18193 h 976794"/>
                <a:gd name="connsiteX2" fmla="*/ 567048 w 567048"/>
                <a:gd name="connsiteY2" fmla="*/ 488397 h 976794"/>
                <a:gd name="connsiteX3" fmla="*/ 317042 w 567048"/>
                <a:gd name="connsiteY3" fmla="*/ 958601 h 976794"/>
                <a:gd name="connsiteX4" fmla="*/ 283524 w 567048"/>
                <a:gd name="connsiteY4" fmla="*/ 976794 h 976794"/>
                <a:gd name="connsiteX5" fmla="*/ 250006 w 567048"/>
                <a:gd name="connsiteY5" fmla="*/ 958601 h 976794"/>
                <a:gd name="connsiteX6" fmla="*/ 0 w 567048"/>
                <a:gd name="connsiteY6" fmla="*/ 488397 h 976794"/>
                <a:gd name="connsiteX7" fmla="*/ 250006 w 567048"/>
                <a:gd name="connsiteY7" fmla="*/ 18193 h 97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048" h="976794">
                  <a:moveTo>
                    <a:pt x="283524" y="0"/>
                  </a:moveTo>
                  <a:lnTo>
                    <a:pt x="317042" y="18193"/>
                  </a:lnTo>
                  <a:cubicBezTo>
                    <a:pt x="467878" y="120095"/>
                    <a:pt x="567048" y="292665"/>
                    <a:pt x="567048" y="488397"/>
                  </a:cubicBezTo>
                  <a:cubicBezTo>
                    <a:pt x="567048" y="684129"/>
                    <a:pt x="467878" y="856699"/>
                    <a:pt x="317042" y="958601"/>
                  </a:cubicBezTo>
                  <a:lnTo>
                    <a:pt x="283524" y="976794"/>
                  </a:lnTo>
                  <a:lnTo>
                    <a:pt x="250006" y="958601"/>
                  </a:lnTo>
                  <a:cubicBezTo>
                    <a:pt x="99171" y="856699"/>
                    <a:pt x="0" y="684129"/>
                    <a:pt x="0" y="488397"/>
                  </a:cubicBezTo>
                  <a:cubicBezTo>
                    <a:pt x="0" y="292665"/>
                    <a:pt x="99171" y="120095"/>
                    <a:pt x="250006" y="1819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D1A432-3F02-20D9-0F94-BFA89D57E71A}"/>
                </a:ext>
              </a:extLst>
            </p:cNvPr>
            <p:cNvSpPr/>
            <p:nvPr/>
          </p:nvSpPr>
          <p:spPr>
            <a:xfrm>
              <a:off x="4695084" y="1405285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F3603D-AA38-8C9F-2B01-A4C4FE593996}"/>
                </a:ext>
              </a:extLst>
            </p:cNvPr>
            <p:cNvSpPr/>
            <p:nvPr/>
          </p:nvSpPr>
          <p:spPr>
            <a:xfrm>
              <a:off x="5262130" y="1405285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9E9BCEE-68B5-E095-4D86-2E2611B43020}"/>
                </a:ext>
              </a:extLst>
            </p:cNvPr>
            <p:cNvSpPr/>
            <p:nvPr/>
          </p:nvSpPr>
          <p:spPr>
            <a:xfrm>
              <a:off x="4978607" y="1923640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CAC4EF9-5D96-A0A1-6EC1-2C35632FFA99}"/>
              </a:ext>
            </a:extLst>
          </p:cNvPr>
          <p:cNvGrpSpPr/>
          <p:nvPr/>
        </p:nvGrpSpPr>
        <p:grpSpPr>
          <a:xfrm>
            <a:off x="9856002" y="575951"/>
            <a:ext cx="1701139" cy="1652448"/>
            <a:chOff x="9856002" y="1401289"/>
            <a:chExt cx="1701139" cy="165244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0A0D6A0-44F5-2688-3939-16C8B029498C}"/>
                </a:ext>
              </a:extLst>
            </p:cNvPr>
            <p:cNvSpPr/>
            <p:nvPr/>
          </p:nvSpPr>
          <p:spPr>
            <a:xfrm>
              <a:off x="10423047" y="1401289"/>
              <a:ext cx="1134094" cy="1056998"/>
            </a:xfrm>
            <a:custGeom>
              <a:avLst/>
              <a:gdLst>
                <a:gd name="connsiteX0" fmla="*/ 567047 w 1134094"/>
                <a:gd name="connsiteY0" fmla="*/ 0 h 1056998"/>
                <a:gd name="connsiteX1" fmla="*/ 1134094 w 1134094"/>
                <a:gd name="connsiteY1" fmla="*/ 567047 h 1056998"/>
                <a:gd name="connsiteX2" fmla="*/ 884088 w 1134094"/>
                <a:gd name="connsiteY2" fmla="*/ 1037251 h 1056998"/>
                <a:gd name="connsiteX3" fmla="*/ 847708 w 1134094"/>
                <a:gd name="connsiteY3" fmla="*/ 1056998 h 1056998"/>
                <a:gd name="connsiteX4" fmla="*/ 839051 w 1134094"/>
                <a:gd name="connsiteY4" fmla="*/ 971123 h 1056998"/>
                <a:gd name="connsiteX5" fmla="*/ 283524 w 1134094"/>
                <a:gd name="connsiteY5" fmla="*/ 518355 h 1056998"/>
                <a:gd name="connsiteX6" fmla="*/ 62804 w 1134094"/>
                <a:gd name="connsiteY6" fmla="*/ 562917 h 1056998"/>
                <a:gd name="connsiteX7" fmla="*/ 2863 w 1134094"/>
                <a:gd name="connsiteY7" fmla="*/ 595451 h 1056998"/>
                <a:gd name="connsiteX8" fmla="*/ 0 w 1134094"/>
                <a:gd name="connsiteY8" fmla="*/ 567047 h 1056998"/>
                <a:gd name="connsiteX9" fmla="*/ 567047 w 1134094"/>
                <a:gd name="connsiteY9" fmla="*/ 0 h 105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4094" h="1056998">
                  <a:moveTo>
                    <a:pt x="567047" y="0"/>
                  </a:moveTo>
                  <a:cubicBezTo>
                    <a:pt x="880218" y="0"/>
                    <a:pt x="1134094" y="253876"/>
                    <a:pt x="1134094" y="567047"/>
                  </a:cubicBezTo>
                  <a:cubicBezTo>
                    <a:pt x="1134094" y="762779"/>
                    <a:pt x="1034924" y="935349"/>
                    <a:pt x="884088" y="1037251"/>
                  </a:cubicBezTo>
                  <a:lnTo>
                    <a:pt x="847708" y="1056998"/>
                  </a:lnTo>
                  <a:lnTo>
                    <a:pt x="839051" y="971123"/>
                  </a:lnTo>
                  <a:cubicBezTo>
                    <a:pt x="786176" y="712729"/>
                    <a:pt x="557549" y="518355"/>
                    <a:pt x="283524" y="518355"/>
                  </a:cubicBezTo>
                  <a:cubicBezTo>
                    <a:pt x="205231" y="518355"/>
                    <a:pt x="130644" y="534222"/>
                    <a:pt x="62804" y="562917"/>
                  </a:cubicBezTo>
                  <a:lnTo>
                    <a:pt x="2863" y="595451"/>
                  </a:lnTo>
                  <a:lnTo>
                    <a:pt x="0" y="567047"/>
                  </a:lnTo>
                  <a:cubicBezTo>
                    <a:pt x="0" y="253876"/>
                    <a:pt x="253876" y="0"/>
                    <a:pt x="56704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69883C8-ABEA-C6A0-0492-290D6BBDAD93}"/>
                </a:ext>
              </a:extLst>
            </p:cNvPr>
            <p:cNvSpPr/>
            <p:nvPr/>
          </p:nvSpPr>
          <p:spPr>
            <a:xfrm>
              <a:off x="9856002" y="1401289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0C8379A-2DE5-08D8-0896-E5716E328891}"/>
                </a:ext>
              </a:extLst>
            </p:cNvPr>
            <p:cNvSpPr/>
            <p:nvPr/>
          </p:nvSpPr>
          <p:spPr>
            <a:xfrm>
              <a:off x="10423048" y="1401289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AE711AC-9431-6162-85AA-C97C53A0B4C9}"/>
                </a:ext>
              </a:extLst>
            </p:cNvPr>
            <p:cNvSpPr/>
            <p:nvPr/>
          </p:nvSpPr>
          <p:spPr>
            <a:xfrm>
              <a:off x="10139525" y="1919644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6BFF294-6B43-F93B-CCEF-C619424794CB}"/>
              </a:ext>
            </a:extLst>
          </p:cNvPr>
          <p:cNvGrpSpPr/>
          <p:nvPr/>
        </p:nvGrpSpPr>
        <p:grpSpPr>
          <a:xfrm>
            <a:off x="7276344" y="575951"/>
            <a:ext cx="1701139" cy="1652448"/>
            <a:chOff x="7144747" y="1401289"/>
            <a:chExt cx="1701139" cy="165244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BBF5899-AFBF-E5DD-F8B8-FB6662F9730D}"/>
                </a:ext>
              </a:extLst>
            </p:cNvPr>
            <p:cNvSpPr/>
            <p:nvPr/>
          </p:nvSpPr>
          <p:spPr>
            <a:xfrm>
              <a:off x="7431134" y="1919644"/>
              <a:ext cx="844844" cy="615739"/>
            </a:xfrm>
            <a:custGeom>
              <a:avLst/>
              <a:gdLst>
                <a:gd name="connsiteX0" fmla="*/ 564183 w 844844"/>
                <a:gd name="connsiteY0" fmla="*/ 0 h 615739"/>
                <a:gd name="connsiteX1" fmla="*/ 784903 w 844844"/>
                <a:gd name="connsiteY1" fmla="*/ 44562 h 615739"/>
                <a:gd name="connsiteX2" fmla="*/ 844844 w 844844"/>
                <a:gd name="connsiteY2" fmla="*/ 77096 h 615739"/>
                <a:gd name="connsiteX3" fmla="*/ 836187 w 844844"/>
                <a:gd name="connsiteY3" fmla="*/ 162972 h 615739"/>
                <a:gd name="connsiteX4" fmla="*/ 280660 w 844844"/>
                <a:gd name="connsiteY4" fmla="*/ 615739 h 615739"/>
                <a:gd name="connsiteX5" fmla="*/ 59940 w 844844"/>
                <a:gd name="connsiteY5" fmla="*/ 571178 h 615739"/>
                <a:gd name="connsiteX6" fmla="*/ 0 w 844844"/>
                <a:gd name="connsiteY6" fmla="*/ 538643 h 615739"/>
                <a:gd name="connsiteX7" fmla="*/ 8657 w 844844"/>
                <a:gd name="connsiteY7" fmla="*/ 452768 h 615739"/>
                <a:gd name="connsiteX8" fmla="*/ 564183 w 844844"/>
                <a:gd name="connsiteY8" fmla="*/ 0 h 615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4844" h="615739">
                  <a:moveTo>
                    <a:pt x="564183" y="0"/>
                  </a:moveTo>
                  <a:cubicBezTo>
                    <a:pt x="642476" y="0"/>
                    <a:pt x="717063" y="15867"/>
                    <a:pt x="784903" y="44562"/>
                  </a:cubicBezTo>
                  <a:lnTo>
                    <a:pt x="844844" y="77096"/>
                  </a:lnTo>
                  <a:lnTo>
                    <a:pt x="836187" y="162972"/>
                  </a:lnTo>
                  <a:cubicBezTo>
                    <a:pt x="783312" y="421365"/>
                    <a:pt x="554685" y="615739"/>
                    <a:pt x="280660" y="615739"/>
                  </a:cubicBezTo>
                  <a:cubicBezTo>
                    <a:pt x="202368" y="615739"/>
                    <a:pt x="127781" y="599872"/>
                    <a:pt x="59940" y="571178"/>
                  </a:cubicBezTo>
                  <a:lnTo>
                    <a:pt x="0" y="538643"/>
                  </a:lnTo>
                  <a:lnTo>
                    <a:pt x="8657" y="452768"/>
                  </a:lnTo>
                  <a:cubicBezTo>
                    <a:pt x="61532" y="194374"/>
                    <a:pt x="290159" y="0"/>
                    <a:pt x="56418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1980F9B-64D2-E983-AC38-5AE58381985A}"/>
                </a:ext>
              </a:extLst>
            </p:cNvPr>
            <p:cNvSpPr/>
            <p:nvPr/>
          </p:nvSpPr>
          <p:spPr>
            <a:xfrm>
              <a:off x="7144747" y="1401289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817BDCA-203F-7B1A-A519-93B1F38FC20E}"/>
                </a:ext>
              </a:extLst>
            </p:cNvPr>
            <p:cNvSpPr/>
            <p:nvPr/>
          </p:nvSpPr>
          <p:spPr>
            <a:xfrm>
              <a:off x="7711793" y="1401289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812325-FAD0-3ED6-32EC-AB34A7C74411}"/>
                </a:ext>
              </a:extLst>
            </p:cNvPr>
            <p:cNvSpPr/>
            <p:nvPr/>
          </p:nvSpPr>
          <p:spPr>
            <a:xfrm>
              <a:off x="7428270" y="1919644"/>
              <a:ext cx="1134093" cy="113409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2B126F-50B1-2EDF-B957-F7BA679F8305}"/>
                  </a:ext>
                </a:extLst>
              </p:cNvPr>
              <p:cNvSpPr txBox="1"/>
              <p:nvPr/>
            </p:nvSpPr>
            <p:spPr>
              <a:xfrm>
                <a:off x="6331979" y="773505"/>
                <a:ext cx="100860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2B126F-50B1-2EDF-B957-F7BA679F8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979" y="773505"/>
                <a:ext cx="1008609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BE4AF8A-7D50-8871-8390-EBFAD41285F0}"/>
                  </a:ext>
                </a:extLst>
              </p:cNvPr>
              <p:cNvSpPr txBox="1"/>
              <p:nvPr/>
            </p:nvSpPr>
            <p:spPr>
              <a:xfrm>
                <a:off x="8913239" y="764809"/>
                <a:ext cx="1007007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BE4AF8A-7D50-8871-8390-EBFAD4128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239" y="764809"/>
                <a:ext cx="1007007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6A87E9-7F17-9020-0DC7-551FA70AB79A}"/>
                  </a:ext>
                </a:extLst>
              </p:cNvPr>
              <p:cNvSpPr txBox="1"/>
              <p:nvPr/>
            </p:nvSpPr>
            <p:spPr>
              <a:xfrm>
                <a:off x="4982541" y="210615"/>
                <a:ext cx="1127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6A87E9-7F17-9020-0DC7-551FA70AB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541" y="210615"/>
                <a:ext cx="112729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06B081-DEE9-53C3-97B8-89C86D718D80}"/>
                  </a:ext>
                </a:extLst>
              </p:cNvPr>
              <p:cNvSpPr txBox="1"/>
              <p:nvPr/>
            </p:nvSpPr>
            <p:spPr>
              <a:xfrm>
                <a:off x="7565124" y="202857"/>
                <a:ext cx="111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06B081-DEE9-53C3-97B8-89C86D71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124" y="202857"/>
                <a:ext cx="111678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76F375-1CD8-2823-67C2-5EF21FFD9C30}"/>
                  </a:ext>
                </a:extLst>
              </p:cNvPr>
              <p:cNvSpPr txBox="1"/>
              <p:nvPr/>
            </p:nvSpPr>
            <p:spPr>
              <a:xfrm>
                <a:off x="10137258" y="195099"/>
                <a:ext cx="1127168" cy="369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76F375-1CD8-2823-67C2-5EF21FFD9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58" y="195099"/>
                <a:ext cx="1127168" cy="369909"/>
              </a:xfrm>
              <a:prstGeom prst="rect">
                <a:avLst/>
              </a:prstGeom>
              <a:blipFill>
                <a:blip r:embed="rId8"/>
                <a:stretch>
                  <a:fillRect r="-1027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15BD82E9-0228-8E87-4BD6-FB28A8C7B608}"/>
              </a:ext>
            </a:extLst>
          </p:cNvPr>
          <p:cNvSpPr txBox="1"/>
          <p:nvPr/>
        </p:nvSpPr>
        <p:spPr>
          <a:xfrm>
            <a:off x="5692912" y="2279536"/>
            <a:ext cx="48612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Violated by quantum mechanics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2CF380-13B8-002E-DE06-B10D784F255C}"/>
                  </a:ext>
                </a:extLst>
              </p:cNvPr>
              <p:cNvSpPr txBox="1"/>
              <p:nvPr/>
            </p:nvSpPr>
            <p:spPr>
              <a:xfrm>
                <a:off x="2913578" y="3005748"/>
                <a:ext cx="2209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∈{−1,+1}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2CF380-13B8-002E-DE06-B10D784F2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578" y="3005748"/>
                <a:ext cx="220919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61FEC6F-0140-843A-005B-4A571BA8550A}"/>
                  </a:ext>
                </a:extLst>
              </p:cNvPr>
              <p:cNvSpPr txBox="1"/>
              <p:nvPr/>
            </p:nvSpPr>
            <p:spPr>
              <a:xfrm>
                <a:off x="5390746" y="3002493"/>
                <a:ext cx="3549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)∈{(0,±2),(±2,0)}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61FEC6F-0140-843A-005B-4A571BA85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46" y="3002493"/>
                <a:ext cx="354911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C9469C-4D12-8058-2BF1-289D2B39F76A}"/>
                  </a:ext>
                </a:extLst>
              </p:cNvPr>
              <p:cNvSpPr txBox="1"/>
              <p:nvPr/>
            </p:nvSpPr>
            <p:spPr>
              <a:xfrm>
                <a:off x="2208809" y="5121710"/>
                <a:ext cx="617579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600" dirty="0">
                    <a:solidFill>
                      <a:srgbClr val="C00000"/>
                    </a:solidFill>
                  </a:rPr>
                  <a:t> Failure of classical probability</a:t>
                </a:r>
              </a:p>
              <a:p>
                <a:r>
                  <a:rPr lang="en-US" sz="3600" dirty="0">
                    <a:solidFill>
                      <a:srgbClr val="C00000"/>
                    </a:solidFill>
                  </a:rPr>
                  <a:t>     (of standard measure theory)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AC9469C-4D12-8058-2BF1-289D2B39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809" y="5121710"/>
                <a:ext cx="6175793" cy="1200329"/>
              </a:xfrm>
              <a:prstGeom prst="rect">
                <a:avLst/>
              </a:prstGeom>
              <a:blipFill>
                <a:blip r:embed="rId11"/>
                <a:stretch>
                  <a:fillRect t="-7614" r="-2369"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DCE2C-3A4A-2E28-4C8D-B3528D24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84471-8F2A-CA20-E88F-8AA25805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21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EC466-17F1-4E9E-C7D2-0967537B2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064" y="296333"/>
            <a:ext cx="1697290" cy="3632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4A6261-4F62-2033-339C-354333023864}"/>
              </a:ext>
            </a:extLst>
          </p:cNvPr>
          <p:cNvSpPr txBox="1"/>
          <p:nvPr/>
        </p:nvSpPr>
        <p:spPr>
          <a:xfrm>
            <a:off x="372637" y="296333"/>
            <a:ext cx="5792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Quasi-probability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D5F162-9615-C3B2-7C67-5388403C8AED}"/>
                  </a:ext>
                </a:extLst>
              </p:cNvPr>
              <p:cNvSpPr txBox="1"/>
              <p:nvPr/>
            </p:nvSpPr>
            <p:spPr>
              <a:xfrm>
                <a:off x="1503546" y="1522573"/>
                <a:ext cx="6171368" cy="869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nary>
                        <m:naryPr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𝚤𝑝𝑦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/ℏ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D5F162-9615-C3B2-7C67-5388403C8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46" y="1522573"/>
                <a:ext cx="6171368" cy="869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D6DA07-62F6-6934-C72C-5C8C5E616741}"/>
                  </a:ext>
                </a:extLst>
              </p:cNvPr>
              <p:cNvSpPr txBox="1"/>
              <p:nvPr/>
            </p:nvSpPr>
            <p:spPr>
              <a:xfrm>
                <a:off x="1503546" y="3203333"/>
                <a:ext cx="3258263" cy="47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D6DA07-62F6-6934-C72C-5C8C5E616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546" y="3203333"/>
                <a:ext cx="3258263" cy="475643"/>
              </a:xfrm>
              <a:prstGeom prst="rect">
                <a:avLst/>
              </a:prstGeom>
              <a:blipFill>
                <a:blip r:embed="rId4"/>
                <a:stretch>
                  <a:fillRect r="-187" b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B7D2D-EB9A-657D-9344-396166306CBE}"/>
                  </a:ext>
                </a:extLst>
              </p:cNvPr>
              <p:cNvSpPr txBox="1"/>
              <p:nvPr/>
            </p:nvSpPr>
            <p:spPr>
              <a:xfrm>
                <a:off x="4839202" y="3203333"/>
                <a:ext cx="3258264" cy="47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3B7D2D-EB9A-657D-9344-396166306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202" y="3203333"/>
                <a:ext cx="3258264" cy="475643"/>
              </a:xfrm>
              <a:prstGeom prst="rect">
                <a:avLst/>
              </a:prstGeom>
              <a:blipFill>
                <a:blip r:embed="rId5"/>
                <a:stretch>
                  <a:fillRect b="-20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28B2F0-9A3C-BE22-2A99-8020B5472AE7}"/>
              </a:ext>
            </a:extLst>
          </p:cNvPr>
          <p:cNvSpPr txBox="1"/>
          <p:nvPr/>
        </p:nvSpPr>
        <p:spPr>
          <a:xfrm>
            <a:off x="707440" y="1194392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Wigner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6F665-C70A-CEAB-6FC0-4E83CB04DE75}"/>
              </a:ext>
            </a:extLst>
          </p:cNvPr>
          <p:cNvSpPr txBox="1"/>
          <p:nvPr/>
        </p:nvSpPr>
        <p:spPr>
          <a:xfrm>
            <a:off x="7506214" y="296333"/>
            <a:ext cx="2713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Wigner function for first two solutions of the harmonic oscillator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2F8C91-055E-13F6-D368-6A1C1113766E}"/>
              </a:ext>
            </a:extLst>
          </p:cNvPr>
          <p:cNvSpPr txBox="1"/>
          <p:nvPr/>
        </p:nvSpPr>
        <p:spPr>
          <a:xfrm>
            <a:off x="1142485" y="4374091"/>
            <a:ext cx="723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Acts as a probability density to recover probabilities and expectation values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Additive under statistical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BFDE11-BBF4-5C60-B2B5-3867246DAF35}"/>
                  </a:ext>
                </a:extLst>
              </p:cNvPr>
              <p:cNvSpPr txBox="1"/>
              <p:nvPr/>
            </p:nvSpPr>
            <p:spPr>
              <a:xfrm>
                <a:off x="2612695" y="3841456"/>
                <a:ext cx="3953070" cy="4756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⟩=∫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𝑑𝑥𝑑𝑝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BFDE11-BBF4-5C60-B2B5-3867246DA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695" y="3841456"/>
                <a:ext cx="3953070" cy="475643"/>
              </a:xfrm>
              <a:prstGeom prst="rect">
                <a:avLst/>
              </a:prstGeom>
              <a:blipFill>
                <a:blip r:embed="rId6"/>
                <a:stretch>
                  <a:fillRect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AEFC3EE-2E72-76BA-E95F-621AF16E7062}"/>
              </a:ext>
            </a:extLst>
          </p:cNvPr>
          <p:cNvSpPr txBox="1"/>
          <p:nvPr/>
        </p:nvSpPr>
        <p:spPr>
          <a:xfrm>
            <a:off x="7860536" y="178926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Can be negative: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no clear meaning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01C32-4C38-782C-612C-F776BD5B2B8E}"/>
              </a:ext>
            </a:extLst>
          </p:cNvPr>
          <p:cNvSpPr txBox="1"/>
          <p:nvPr/>
        </p:nvSpPr>
        <p:spPr>
          <a:xfrm>
            <a:off x="2738234" y="1047952"/>
            <a:ext cx="350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Sample space is not the state space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16B1EA-AEB6-E400-7887-3B5AFE162ACB}"/>
              </a:ext>
            </a:extLst>
          </p:cNvPr>
          <p:cNvCxnSpPr/>
          <p:nvPr/>
        </p:nvCxnSpPr>
        <p:spPr>
          <a:xfrm flipH="1">
            <a:off x="2612695" y="1477625"/>
            <a:ext cx="326448" cy="26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84F6E2-F947-F5C1-E1D3-63A535217137}"/>
              </a:ext>
            </a:extLst>
          </p:cNvPr>
          <p:cNvSpPr txBox="1"/>
          <p:nvPr/>
        </p:nvSpPr>
        <p:spPr>
          <a:xfrm>
            <a:off x="2022882" y="2798743"/>
            <a:ext cx="312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Recovers marginal distributions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C88967-E9ED-490F-F4A5-58E4459A00EF}"/>
              </a:ext>
            </a:extLst>
          </p:cNvPr>
          <p:cNvSpPr txBox="1"/>
          <p:nvPr/>
        </p:nvSpPr>
        <p:spPr>
          <a:xfrm>
            <a:off x="1142485" y="5266861"/>
            <a:ext cx="5566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Density first (not measure first)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Not clear what densities are allowed or not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6A3101-7608-39E5-08FC-303C82F9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1B7C4-2D32-352E-DFF2-DF70021E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5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47542D-B837-4DFE-AEE3-D94D4F6D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407E23-B822-CFF7-C368-E608B981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2802E-6609-02F2-7CD0-95E94B5902B0}"/>
              </a:ext>
            </a:extLst>
          </p:cNvPr>
          <p:cNvSpPr txBox="1"/>
          <p:nvPr/>
        </p:nvSpPr>
        <p:spPr>
          <a:xfrm>
            <a:off x="301600" y="290947"/>
            <a:ext cx="11588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Can we find a generalization of probability theory that works in the same way in both classical and quantum mechanics?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946E0-76AE-390A-01F7-8D18AFDB7CCD}"/>
              </a:ext>
            </a:extLst>
          </p:cNvPr>
          <p:cNvSpPr txBox="1"/>
          <p:nvPr/>
        </p:nvSpPr>
        <p:spPr>
          <a:xfrm>
            <a:off x="1223159" y="1941615"/>
            <a:ext cx="92026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Sample space is the respective state space</a:t>
            </a:r>
          </a:p>
          <a:p>
            <a:r>
              <a:rPr lang="en-US" sz="2400" dirty="0"/>
              <a:t>Probability defined as a set function on the sample space</a:t>
            </a:r>
          </a:p>
          <a:p>
            <a:r>
              <a:rPr lang="en-US" sz="2400" dirty="0"/>
              <a:t>Expectations recovered as integral of some function of the sample space</a:t>
            </a:r>
          </a:p>
          <a:p>
            <a:r>
              <a:rPr lang="en-US" sz="24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A1D4C-574A-E5A9-C8BA-B187545F977D}"/>
              </a:ext>
            </a:extLst>
          </p:cNvPr>
          <p:cNvSpPr txBox="1"/>
          <p:nvPr/>
        </p:nvSpPr>
        <p:spPr>
          <a:xfrm>
            <a:off x="937631" y="4018462"/>
            <a:ext cx="5838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set function for probability?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452C8-44A9-30D0-7DD2-436BA7FC9C13}"/>
              </a:ext>
            </a:extLst>
          </p:cNvPr>
          <p:cNvSpPr txBox="1"/>
          <p:nvPr/>
        </p:nvSpPr>
        <p:spPr>
          <a:xfrm>
            <a:off x="1265588" y="4707220"/>
            <a:ext cx="5267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integral for expectation?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5BCFB-B97B-6784-12D9-FC3365AC5404}"/>
              </a:ext>
            </a:extLst>
          </p:cNvPr>
          <p:cNvSpPr txBox="1"/>
          <p:nvPr/>
        </p:nvSpPr>
        <p:spPr>
          <a:xfrm>
            <a:off x="1638450" y="5343986"/>
            <a:ext cx="6838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derivative for probability density?</a:t>
            </a:r>
          </a:p>
        </p:txBody>
      </p:sp>
    </p:spTree>
    <p:extLst>
      <p:ext uri="{BB962C8B-B14F-4D97-AF65-F5344CB8AC3E}">
        <p14:creationId xmlns:p14="http://schemas.microsoft.com/office/powerpoint/2010/main" val="288629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5562-6380-E192-E24D-4887B204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spaces and</a:t>
            </a:r>
            <a:br>
              <a:rPr lang="en-US" dirty="0"/>
            </a:br>
            <a:r>
              <a:rPr lang="en-US" dirty="0"/>
              <a:t>mixing probability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A601D-6DEB-6AED-557C-A00D02527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F566C-C32F-214C-4C0C-23F80D9B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D962B-FC3B-3035-1672-CC246E79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A31F2-F62D-F829-DE2E-320AA07B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522409-40C3-FFB0-7553-C238EC84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297F4-37DB-562F-115D-F3C91DB4A283}"/>
              </a:ext>
            </a:extLst>
          </p:cNvPr>
          <p:cNvSpPr txBox="1"/>
          <p:nvPr/>
        </p:nvSpPr>
        <p:spPr>
          <a:xfrm>
            <a:off x="725671" y="144686"/>
            <a:ext cx="75857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Probability as biggest coefficient</a:t>
            </a:r>
            <a:br>
              <a:rPr lang="en-US" sz="4400" dirty="0"/>
            </a:br>
            <a:r>
              <a:rPr lang="en-US" sz="4400" dirty="0"/>
              <a:t>when mixing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8C8AE-7808-63EE-D21F-42DD837C66FD}"/>
                  </a:ext>
                </a:extLst>
              </p:cNvPr>
              <p:cNvSpPr txBox="1"/>
              <p:nvPr/>
            </p:nvSpPr>
            <p:spPr>
              <a:xfrm>
                <a:off x="267674" y="2310030"/>
                <a:ext cx="5993627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78C8AE-7808-63EE-D21F-42DD837C6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4" y="2310030"/>
                <a:ext cx="5993627" cy="524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0623857-C406-4BA0-2117-AD7BA0977DAB}"/>
              </a:ext>
            </a:extLst>
          </p:cNvPr>
          <p:cNvGrpSpPr/>
          <p:nvPr/>
        </p:nvGrpSpPr>
        <p:grpSpPr>
          <a:xfrm>
            <a:off x="8966510" y="465867"/>
            <a:ext cx="2681120" cy="1605038"/>
            <a:chOff x="1257300" y="3535057"/>
            <a:chExt cx="2681120" cy="160503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0611E7E-99B8-D7F6-9D8A-18842461FA60}"/>
                </a:ext>
              </a:extLst>
            </p:cNvPr>
            <p:cNvCxnSpPr>
              <a:cxnSpLocks/>
            </p:cNvCxnSpPr>
            <p:nvPr/>
          </p:nvCxnSpPr>
          <p:spPr>
            <a:xfrm>
              <a:off x="1257300" y="4770763"/>
              <a:ext cx="2681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5E7D60-0537-5165-65CC-52E4F05AE2DF}"/>
                </a:ext>
              </a:extLst>
            </p:cNvPr>
            <p:cNvSpPr/>
            <p:nvPr/>
          </p:nvSpPr>
          <p:spPr>
            <a:xfrm>
              <a:off x="1724510" y="3535057"/>
              <a:ext cx="1732129" cy="1242381"/>
            </a:xfrm>
            <a:custGeom>
              <a:avLst/>
              <a:gdLst>
                <a:gd name="connsiteX0" fmla="*/ 0 w 473886"/>
                <a:gd name="connsiteY0" fmla="*/ 387122 h 387122"/>
                <a:gd name="connsiteX1" fmla="*/ 166861 w 473886"/>
                <a:gd name="connsiteY1" fmla="*/ 300354 h 387122"/>
                <a:gd name="connsiteX2" fmla="*/ 273653 w 473886"/>
                <a:gd name="connsiteY2" fmla="*/ 4 h 387122"/>
                <a:gd name="connsiteX3" fmla="*/ 367095 w 473886"/>
                <a:gd name="connsiteY3" fmla="*/ 293680 h 387122"/>
                <a:gd name="connsiteX4" fmla="*/ 473886 w 473886"/>
                <a:gd name="connsiteY4" fmla="*/ 387122 h 38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886" h="387122">
                  <a:moveTo>
                    <a:pt x="0" y="387122"/>
                  </a:moveTo>
                  <a:cubicBezTo>
                    <a:pt x="60626" y="375998"/>
                    <a:pt x="121252" y="364874"/>
                    <a:pt x="166861" y="300354"/>
                  </a:cubicBezTo>
                  <a:cubicBezTo>
                    <a:pt x="212470" y="235834"/>
                    <a:pt x="240281" y="1116"/>
                    <a:pt x="273653" y="4"/>
                  </a:cubicBezTo>
                  <a:cubicBezTo>
                    <a:pt x="307025" y="-1108"/>
                    <a:pt x="333723" y="229160"/>
                    <a:pt x="367095" y="293680"/>
                  </a:cubicBezTo>
                  <a:cubicBezTo>
                    <a:pt x="400467" y="358200"/>
                    <a:pt x="437176" y="372661"/>
                    <a:pt x="473886" y="38712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7DB746-F141-479B-3CAA-9A31938D39EB}"/>
                </a:ext>
              </a:extLst>
            </p:cNvPr>
            <p:cNvCxnSpPr/>
            <p:nvPr/>
          </p:nvCxnSpPr>
          <p:spPr>
            <a:xfrm>
              <a:off x="2217774" y="4724760"/>
              <a:ext cx="0" cy="167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B9102AB-A24E-C547-7D30-384AB0D7D7F8}"/>
                </a:ext>
              </a:extLst>
            </p:cNvPr>
            <p:cNvCxnSpPr/>
            <p:nvPr/>
          </p:nvCxnSpPr>
          <p:spPr>
            <a:xfrm>
              <a:off x="2881452" y="4710014"/>
              <a:ext cx="0" cy="1671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F921B8-74B4-7514-AC39-86562E8140AC}"/>
                    </a:ext>
                  </a:extLst>
                </p:cNvPr>
                <p:cNvSpPr txBox="1"/>
                <p:nvPr/>
              </p:nvSpPr>
              <p:spPr>
                <a:xfrm>
                  <a:off x="2354966" y="4770763"/>
                  <a:ext cx="4007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5F921B8-74B4-7514-AC39-86562E814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966" y="4770763"/>
                  <a:ext cx="40075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61F11BB-71E0-A2B1-1879-2E4F1B6F30D7}"/>
                </a:ext>
              </a:extLst>
            </p:cNvPr>
            <p:cNvSpPr/>
            <p:nvPr/>
          </p:nvSpPr>
          <p:spPr>
            <a:xfrm>
              <a:off x="2216841" y="3639571"/>
              <a:ext cx="667446" cy="1141670"/>
            </a:xfrm>
            <a:custGeom>
              <a:avLst/>
              <a:gdLst>
                <a:gd name="connsiteX0" fmla="*/ 0 w 667446"/>
                <a:gd name="connsiteY0" fmla="*/ 1129541 h 1173960"/>
                <a:gd name="connsiteX1" fmla="*/ 100117 w 667446"/>
                <a:gd name="connsiteY1" fmla="*/ 969354 h 1173960"/>
                <a:gd name="connsiteX2" fmla="*/ 353746 w 667446"/>
                <a:gd name="connsiteY2" fmla="*/ 455421 h 1173960"/>
                <a:gd name="connsiteX3" fmla="*/ 467212 w 667446"/>
                <a:gd name="connsiteY3" fmla="*/ 8233 h 1173960"/>
                <a:gd name="connsiteX4" fmla="*/ 547305 w 667446"/>
                <a:gd name="connsiteY4" fmla="*/ 235164 h 1173960"/>
                <a:gd name="connsiteX5" fmla="*/ 614050 w 667446"/>
                <a:gd name="connsiteY5" fmla="*/ 1062796 h 1173960"/>
                <a:gd name="connsiteX6" fmla="*/ 667446 w 667446"/>
                <a:gd name="connsiteY6" fmla="*/ 1142889 h 1173960"/>
                <a:gd name="connsiteX0" fmla="*/ 0 w 667446"/>
                <a:gd name="connsiteY0" fmla="*/ 1129541 h 1145870"/>
                <a:gd name="connsiteX1" fmla="*/ 100117 w 667446"/>
                <a:gd name="connsiteY1" fmla="*/ 969354 h 1145870"/>
                <a:gd name="connsiteX2" fmla="*/ 353746 w 667446"/>
                <a:gd name="connsiteY2" fmla="*/ 455421 h 1145870"/>
                <a:gd name="connsiteX3" fmla="*/ 467212 w 667446"/>
                <a:gd name="connsiteY3" fmla="*/ 8233 h 1145870"/>
                <a:gd name="connsiteX4" fmla="*/ 547305 w 667446"/>
                <a:gd name="connsiteY4" fmla="*/ 235164 h 1145870"/>
                <a:gd name="connsiteX5" fmla="*/ 614050 w 667446"/>
                <a:gd name="connsiteY5" fmla="*/ 1062796 h 1145870"/>
                <a:gd name="connsiteX6" fmla="*/ 667446 w 667446"/>
                <a:gd name="connsiteY6" fmla="*/ 1142889 h 1145870"/>
                <a:gd name="connsiteX0" fmla="*/ 0 w 667446"/>
                <a:gd name="connsiteY0" fmla="*/ 1128322 h 1141670"/>
                <a:gd name="connsiteX1" fmla="*/ 100117 w 667446"/>
                <a:gd name="connsiteY1" fmla="*/ 968135 h 1141670"/>
                <a:gd name="connsiteX2" fmla="*/ 353746 w 667446"/>
                <a:gd name="connsiteY2" fmla="*/ 454202 h 1141670"/>
                <a:gd name="connsiteX3" fmla="*/ 467212 w 667446"/>
                <a:gd name="connsiteY3" fmla="*/ 7014 h 1141670"/>
                <a:gd name="connsiteX4" fmla="*/ 547305 w 667446"/>
                <a:gd name="connsiteY4" fmla="*/ 233945 h 1141670"/>
                <a:gd name="connsiteX5" fmla="*/ 592619 w 667446"/>
                <a:gd name="connsiteY5" fmla="*/ 916321 h 1141670"/>
                <a:gd name="connsiteX6" fmla="*/ 667446 w 667446"/>
                <a:gd name="connsiteY6" fmla="*/ 1141670 h 11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7446" h="1141670">
                  <a:moveTo>
                    <a:pt x="0" y="1128322"/>
                  </a:moveTo>
                  <a:cubicBezTo>
                    <a:pt x="20579" y="1104405"/>
                    <a:pt x="41159" y="1080488"/>
                    <a:pt x="100117" y="968135"/>
                  </a:cubicBezTo>
                  <a:cubicBezTo>
                    <a:pt x="159075" y="855782"/>
                    <a:pt x="292564" y="614389"/>
                    <a:pt x="353746" y="454202"/>
                  </a:cubicBezTo>
                  <a:cubicBezTo>
                    <a:pt x="414928" y="294015"/>
                    <a:pt x="434952" y="43723"/>
                    <a:pt x="467212" y="7014"/>
                  </a:cubicBezTo>
                  <a:cubicBezTo>
                    <a:pt x="499472" y="-29696"/>
                    <a:pt x="526404" y="82394"/>
                    <a:pt x="547305" y="233945"/>
                  </a:cubicBezTo>
                  <a:cubicBezTo>
                    <a:pt x="568206" y="385496"/>
                    <a:pt x="572596" y="765034"/>
                    <a:pt x="592619" y="916321"/>
                  </a:cubicBezTo>
                  <a:cubicBezTo>
                    <a:pt x="612642" y="1067608"/>
                    <a:pt x="634091" y="1103449"/>
                    <a:pt x="667446" y="114167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D5197C5-1D1F-13AF-7B89-41221ACF666B}"/>
              </a:ext>
            </a:extLst>
          </p:cNvPr>
          <p:cNvSpPr txBox="1"/>
          <p:nvPr/>
        </p:nvSpPr>
        <p:spPr>
          <a:xfrm>
            <a:off x="141939" y="1708248"/>
            <a:ext cx="148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over</a:t>
            </a:r>
            <a:br>
              <a:rPr lang="en-US" dirty="0"/>
            </a:br>
            <a:r>
              <a:rPr lang="en-US" dirty="0"/>
              <a:t>whole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59AFE-5753-A584-D158-BFB867B87314}"/>
                  </a:ext>
                </a:extLst>
              </p:cNvPr>
              <p:cNvSpPr txBox="1"/>
              <p:nvPr/>
            </p:nvSpPr>
            <p:spPr>
              <a:xfrm>
                <a:off x="1689562" y="2918769"/>
                <a:ext cx="1699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Measure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459AFE-5753-A584-D158-BFB867B8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562" y="2918769"/>
                <a:ext cx="1699311" cy="369332"/>
              </a:xfrm>
              <a:prstGeom prst="rect">
                <a:avLst/>
              </a:prstGeom>
              <a:blipFill>
                <a:blip r:embed="rId4"/>
                <a:stretch>
                  <a:fillRect l="-286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521865-3380-033A-FF55-4518D7C6FF92}"/>
              </a:ext>
            </a:extLst>
          </p:cNvPr>
          <p:cNvCxnSpPr>
            <a:cxnSpLocks/>
          </p:cNvCxnSpPr>
          <p:nvPr/>
        </p:nvCxnSpPr>
        <p:spPr>
          <a:xfrm flipH="1" flipV="1">
            <a:off x="3680448" y="2784795"/>
            <a:ext cx="1286107" cy="590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C39FD6-68DB-A38F-DE5A-82FD8F3AFA8C}"/>
              </a:ext>
            </a:extLst>
          </p:cNvPr>
          <p:cNvCxnSpPr/>
          <p:nvPr/>
        </p:nvCxnSpPr>
        <p:spPr>
          <a:xfrm flipV="1">
            <a:off x="5219316" y="2889494"/>
            <a:ext cx="230459" cy="496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35AF1E-9918-87BD-E41D-76CE632F5FF4}"/>
              </a:ext>
            </a:extLst>
          </p:cNvPr>
          <p:cNvSpPr txBox="1"/>
          <p:nvPr/>
        </p:nvSpPr>
        <p:spPr>
          <a:xfrm>
            <a:off x="4323501" y="3535057"/>
            <a:ext cx="20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 of</a:t>
            </a:r>
            <a:br>
              <a:rPr lang="en-US" dirty="0"/>
            </a:br>
            <a:r>
              <a:rPr lang="en-US" dirty="0"/>
              <a:t>convex combination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F56B31-BFD4-12F1-D8BA-536136FD9425}"/>
                  </a:ext>
                </a:extLst>
              </p:cNvPr>
              <p:cNvSpPr txBox="1"/>
              <p:nvPr/>
            </p:nvSpPr>
            <p:spPr>
              <a:xfrm>
                <a:off x="375503" y="4706514"/>
                <a:ext cx="828606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sup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({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| 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br>
                  <a:rPr lang="en-US" sz="2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F56B31-BFD4-12F1-D8BA-536136FD9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03" y="4706514"/>
                <a:ext cx="8286065" cy="954107"/>
              </a:xfrm>
              <a:prstGeom prst="rect">
                <a:avLst/>
              </a:prstGeom>
              <a:blipFill>
                <a:blip r:embed="rId6"/>
                <a:stretch>
                  <a:fillRect l="-1545" t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47C841-FE8E-8D2B-658B-D53CC88D5FA6}"/>
                  </a:ext>
                </a:extLst>
              </p:cNvPr>
              <p:cNvSpPr txBox="1"/>
              <p:nvPr/>
            </p:nvSpPr>
            <p:spPr>
              <a:xfrm>
                <a:off x="7149418" y="2110662"/>
                <a:ext cx="444224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800" dirty="0"/>
                  <a:t> convex space of probability</a:t>
                </a:r>
                <a:br>
                  <a:rPr lang="en-US" sz="2800" dirty="0"/>
                </a:br>
                <a:r>
                  <a:rPr lang="en-US" sz="2800" dirty="0"/>
                  <a:t>    measures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47C841-FE8E-8D2B-658B-D53CC88D5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418" y="2110662"/>
                <a:ext cx="4442242" cy="954107"/>
              </a:xfrm>
              <a:prstGeom prst="rect">
                <a:avLst/>
              </a:prstGeom>
              <a:blipFill>
                <a:blip r:embed="rId7"/>
                <a:stretch>
                  <a:fillRect t="-5732" r="-1097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6E9E33-9C82-67A2-9F9C-D5F3A13B5FD9}"/>
                  </a:ext>
                </a:extLst>
              </p:cNvPr>
              <p:cNvSpPr txBox="1"/>
              <p:nvPr/>
            </p:nvSpPr>
            <p:spPr>
              <a:xfrm>
                <a:off x="7149418" y="3037390"/>
                <a:ext cx="379937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sz="2800" dirty="0"/>
                  <a:t> convex subspace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ℰ</m:t>
                    </m:r>
                  </m:oMath>
                </a14:m>
                <a:br>
                  <a:rPr lang="en-US" sz="2800" b="0" dirty="0"/>
                </a:br>
                <a:r>
                  <a:rPr lang="en-US" sz="2800" b="0" dirty="0"/>
                  <a:t>       </a:t>
                </a:r>
                <a:r>
                  <a:rPr lang="en-US" sz="2800" dirty="0"/>
                  <a:t>with support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6E9E33-9C82-67A2-9F9C-D5F3A13B5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418" y="3037390"/>
                <a:ext cx="3799373" cy="954107"/>
              </a:xfrm>
              <a:prstGeom prst="rect">
                <a:avLst/>
              </a:prstGeom>
              <a:blipFill>
                <a:blip r:embed="rId8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D11E1D-171B-3711-B0ED-6566648229B1}"/>
              </a:ext>
            </a:extLst>
          </p:cNvPr>
          <p:cNvCxnSpPr>
            <a:cxnSpLocks/>
          </p:cNvCxnSpPr>
          <p:nvPr/>
        </p:nvCxnSpPr>
        <p:spPr>
          <a:xfrm flipH="1" flipV="1">
            <a:off x="3931253" y="5415642"/>
            <a:ext cx="1141331" cy="464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D2C166E-98D6-7524-E67C-8D4EFBAF2D35}"/>
              </a:ext>
            </a:extLst>
          </p:cNvPr>
          <p:cNvSpPr txBox="1"/>
          <p:nvPr/>
        </p:nvSpPr>
        <p:spPr>
          <a:xfrm>
            <a:off x="4481949" y="5802693"/>
            <a:ext cx="4484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we can generalize to quantum mechanics</a:t>
            </a:r>
            <a:br>
              <a:rPr lang="en-US" dirty="0"/>
            </a:br>
            <a:r>
              <a:rPr lang="en-US" dirty="0"/>
              <a:t>(to any convex set)</a:t>
            </a:r>
          </a:p>
        </p:txBody>
      </p:sp>
    </p:spTree>
    <p:extLst>
      <p:ext uri="{BB962C8B-B14F-4D97-AF65-F5344CB8AC3E}">
        <p14:creationId xmlns:p14="http://schemas.microsoft.com/office/powerpoint/2010/main" val="391002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48372</TotalTime>
  <Words>1670</Words>
  <Application>Microsoft Office PowerPoint</Application>
  <PresentationFormat>Widescreen</PresentationFormat>
  <Paragraphs>315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Non-additive measures for quantum probability?</vt:lpstr>
      <vt:lpstr>Goal of the overall project</vt:lpstr>
      <vt:lpstr>PowerPoint Presentation</vt:lpstr>
      <vt:lpstr>Classical probability and quantum mechanics </vt:lpstr>
      <vt:lpstr>PowerPoint Presentation</vt:lpstr>
      <vt:lpstr>PowerPoint Presentation</vt:lpstr>
      <vt:lpstr>PowerPoint Presentation</vt:lpstr>
      <vt:lpstr>Ensemble spaces and mixing probability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Entropy and count of states </vt:lpstr>
      <vt:lpstr>PowerPoint Presentation</vt:lpstr>
      <vt:lpstr>PowerPoint Presentation</vt:lpstr>
      <vt:lpstr>PowerPoint Presentation</vt:lpstr>
      <vt:lpstr>Need for non-additive measure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188</cp:revision>
  <dcterms:created xsi:type="dcterms:W3CDTF">2021-04-07T15:17:47Z</dcterms:created>
  <dcterms:modified xsi:type="dcterms:W3CDTF">2024-07-25T16:49:08Z</dcterms:modified>
</cp:coreProperties>
</file>